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61" r:id="rId3"/>
    <p:sldId id="262" r:id="rId4"/>
    <p:sldId id="263" r:id="rId5"/>
    <p:sldId id="264" r:id="rId6"/>
    <p:sldId id="265" r:id="rId7"/>
    <p:sldId id="266" r:id="rId8"/>
    <p:sldId id="267" r:id="rId9"/>
    <p:sldId id="268" r:id="rId10"/>
    <p:sldId id="269" r:id="rId11"/>
    <p:sldId id="270" r:id="rId12"/>
    <p:sldId id="25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2E30A9-F62B-4FCD-AB74-354B4C859132}" type="datetimeFigureOut">
              <a:rPr lang="en-US" smtClean="0"/>
              <a:t>7/22/2020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36D70B-4152-4271-9B7F-31A7C74AB9CF}" type="slidenum">
              <a:rPr lang="en-US" smtClean="0"/>
              <a:t>‹#›</a:t>
            </a:fld>
            <a:endParaRPr lang="en-US"/>
          </a:p>
        </p:txBody>
      </p:sp>
    </p:spTree>
    <p:extLst>
      <p:ext uri="{BB962C8B-B14F-4D97-AF65-F5344CB8AC3E}">
        <p14:creationId xmlns:p14="http://schemas.microsoft.com/office/powerpoint/2010/main" val="2526981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5"/>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fld id="{61FD8A89-3624-4BBE-A8CF-57BB8ADED2A1}" type="slidenum">
              <a:rPr lang="zh-CN" altLang="en-GB">
                <a:solidFill>
                  <a:srgbClr val="000000"/>
                </a:solidFill>
              </a:rPr>
              <a:pPr/>
              <a:t>2</a:t>
            </a:fld>
            <a:endParaRPr lang="en-GB" altLang="zh-CN">
              <a:solidFill>
                <a:srgbClr val="000000"/>
              </a:solidFill>
            </a:endParaRPr>
          </a:p>
        </p:txBody>
      </p:sp>
      <p:sp>
        <p:nvSpPr>
          <p:cNvPr id="21507" name="Text Box 1"/>
          <p:cNvSpPr txBox="1">
            <a:spLocks noChangeArrowheads="1"/>
          </p:cNvSpPr>
          <p:nvPr/>
        </p:nvSpPr>
        <p:spPr bwMode="auto">
          <a:xfrm>
            <a:off x="3884613" y="8685213"/>
            <a:ext cx="296386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r">
              <a:buClr>
                <a:srgbClr val="000000"/>
              </a:buClr>
              <a:buSzPct val="100000"/>
              <a:buFont typeface="Times New Roman" panose="02020603050405020304" pitchFamily="18" charset="0"/>
              <a:buNone/>
            </a:pPr>
            <a:fld id="{31C2A649-4B75-411F-9743-C7C9055A1187}" type="slidenum">
              <a:rPr lang="zh-CN" altLang="en-GB" sz="1200">
                <a:solidFill>
                  <a:srgbClr val="000000"/>
                </a:solidFill>
              </a:rPr>
              <a:pPr algn="r">
                <a:buClr>
                  <a:srgbClr val="000000"/>
                </a:buClr>
                <a:buSzPct val="100000"/>
                <a:buFont typeface="Times New Roman" panose="02020603050405020304" pitchFamily="18" charset="0"/>
                <a:buNone/>
              </a:pPr>
              <a:t>2</a:t>
            </a:fld>
            <a:endParaRPr lang="en-GB" altLang="zh-CN" sz="1200">
              <a:solidFill>
                <a:srgbClr val="000000"/>
              </a:solidFill>
            </a:endParaRPr>
          </a:p>
        </p:txBody>
      </p:sp>
      <p:sp>
        <p:nvSpPr>
          <p:cNvPr id="21508" name="Text Box 2"/>
          <p:cNvSpPr txBox="1">
            <a:spLocks noChangeArrowheads="1"/>
          </p:cNvSpPr>
          <p:nvPr/>
        </p:nvSpPr>
        <p:spPr bwMode="auto">
          <a:xfrm>
            <a:off x="3884613" y="8685213"/>
            <a:ext cx="296545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r">
              <a:buClr>
                <a:srgbClr val="000000"/>
              </a:buClr>
              <a:buSzPct val="100000"/>
              <a:buFont typeface="Times New Roman" panose="02020603050405020304" pitchFamily="18" charset="0"/>
              <a:buNone/>
            </a:pPr>
            <a:fld id="{0CBADBC8-B5DC-461F-8498-348DF6AEF124}" type="slidenum">
              <a:rPr lang="zh-CN" altLang="en-GB" sz="1200">
                <a:solidFill>
                  <a:srgbClr val="000000"/>
                </a:solidFill>
              </a:rPr>
              <a:pPr algn="r">
                <a:buClr>
                  <a:srgbClr val="000000"/>
                </a:buClr>
                <a:buSzPct val="100000"/>
                <a:buFont typeface="Times New Roman" panose="02020603050405020304" pitchFamily="18" charset="0"/>
                <a:buNone/>
              </a:pPr>
              <a:t>2</a:t>
            </a:fld>
            <a:endParaRPr lang="en-GB" altLang="zh-CN" sz="1200">
              <a:solidFill>
                <a:srgbClr val="000000"/>
              </a:solidFill>
            </a:endParaRPr>
          </a:p>
        </p:txBody>
      </p:sp>
      <p:sp>
        <p:nvSpPr>
          <p:cNvPr id="21509" name="Text Box 3"/>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pPr eaLnBrk="0" hangingPunct="0">
              <a:lnSpc>
                <a:spcPct val="72000"/>
              </a:lnSpc>
              <a:buClr>
                <a:srgbClr val="000000"/>
              </a:buClr>
              <a:buSzPct val="100000"/>
              <a:buFont typeface="Times New Roman" panose="02020603050405020304" pitchFamily="18" charset="0"/>
              <a:buNone/>
            </a:pPr>
            <a:endParaRPr lang="en-US"/>
          </a:p>
        </p:txBody>
      </p:sp>
      <p:sp>
        <p:nvSpPr>
          <p:cNvPr id="21510" name="Rectangle 4"/>
          <p:cNvSpPr>
            <a:spLocks noGrp="1" noChangeArrowheads="1"/>
          </p:cNvSpPr>
          <p:nvPr>
            <p:ph type="body"/>
          </p:nvPr>
        </p:nvSpPr>
        <p:spPr>
          <a:xfrm>
            <a:off x="685800" y="4343400"/>
            <a:ext cx="5473700" cy="42021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atin typeface="Times New Roman" panose="02020603050405020304" pitchFamily="18" charset="0"/>
            </a:endParaRPr>
          </a:p>
        </p:txBody>
      </p:sp>
    </p:spTree>
    <p:extLst>
      <p:ext uri="{BB962C8B-B14F-4D97-AF65-F5344CB8AC3E}">
        <p14:creationId xmlns:p14="http://schemas.microsoft.com/office/powerpoint/2010/main" val="9475224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3962399" y="1964267"/>
            <a:ext cx="7197726" cy="2421464"/>
          </a:xfrm>
        </p:spPr>
        <p:txBody>
          <a:bodyPr anchor="b">
            <a:normAutofit/>
          </a:bodyPr>
          <a:lstStyle>
            <a:lvl1pPr algn="r">
              <a:defRPr sz="4800">
                <a:effectLst/>
                <a:latin typeface="Arial Black" panose="020B0A040201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2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759" y="123233"/>
            <a:ext cx="879388" cy="884471"/>
          </a:xfrm>
          <a:prstGeom prst="rect">
            <a:avLst/>
          </a:prstGeom>
        </p:spPr>
      </p:pic>
      <p:pic>
        <p:nvPicPr>
          <p:cNvPr id="18" name="Picture 1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54698" y="241745"/>
            <a:ext cx="1674600" cy="652442"/>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normAutofit/>
          </a:bodyPr>
          <a:lstStyle>
            <a:lvl1pPr>
              <a:defRPr sz="3600"/>
            </a:lvl1pPr>
            <a:lvl2pPr>
              <a:defRPr sz="3200"/>
            </a:lvl2pPr>
            <a:lvl3pPr>
              <a:defRPr sz="2800"/>
            </a:lvl3pPr>
            <a:lvl4pPr>
              <a:defRPr sz="2400"/>
            </a:lvl4pPr>
            <a:lvl5pPr>
              <a:defRPr sz="2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7/22/2020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iming>
    <p:tnLst>
      <p:par>
        <p:cTn id="1" dur="indefinite" restart="never" nodeType="tmRoot"/>
      </p:par>
    </p:tnLst>
  </p:timing>
  <p:txStyles>
    <p:titleStyle>
      <a:lvl1pPr algn="l" defTabSz="457200" rtl="0" eaLnBrk="1" latinLnBrk="0" hangingPunct="1">
        <a:spcBef>
          <a:spcPct val="0"/>
        </a:spcBef>
        <a:buNone/>
        <a:defRPr sz="3600" kern="1200" cap="all">
          <a:ln w="3175" cmpd="sng">
            <a:noFill/>
          </a:ln>
          <a:solidFill>
            <a:schemeClr val="tx1"/>
          </a:solidFill>
          <a:effectLst/>
          <a:latin typeface="Arial Black" panose="020B0A040201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Arial" panose="020B0604020202020204" pitchFamily="34" charset="0"/>
          <a:ea typeface="+mn-ea"/>
          <a:cs typeface="Arial" panose="020B0604020202020204" pitchFamily="34" charset="0"/>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Arial" panose="020B0604020202020204" pitchFamily="34" charset="0"/>
          <a:ea typeface="+mn-ea"/>
          <a:cs typeface="Arial" panose="020B0604020202020204" pitchFamily="34" charset="0"/>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Arial" panose="020B0604020202020204" pitchFamily="34" charset="0"/>
          <a:ea typeface="+mn-ea"/>
          <a:cs typeface="Arial" panose="020B0604020202020204" pitchFamily="34" charset="0"/>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SQL INJECTION Game</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855695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smtClean="0">
                <a:ea typeface="ＭＳ Ｐゴシック" panose="020B0600070205080204" pitchFamily="34" charset="-128"/>
              </a:rPr>
              <a:t>It Gets Worse!</a:t>
            </a:r>
          </a:p>
        </p:txBody>
      </p:sp>
      <p:pic>
        <p:nvPicPr>
          <p:cNvPr id="27651" name="Content Placeholder 3" descr="Picture 3.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593976" y="1524000"/>
            <a:ext cx="7693025" cy="4319588"/>
          </a:xfrm>
        </p:spPr>
      </p:pic>
      <p:sp>
        <p:nvSpPr>
          <p:cNvPr id="5" name="Right Arrow 4"/>
          <p:cNvSpPr/>
          <p:nvPr/>
        </p:nvSpPr>
        <p:spPr>
          <a:xfrm>
            <a:off x="4419600" y="2927866"/>
            <a:ext cx="533400" cy="22860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Calisto MT" panose="02040603050505030304" pitchFamily="18" charset="0"/>
            </a:endParaRPr>
          </a:p>
        </p:txBody>
      </p:sp>
      <p:sp>
        <p:nvSpPr>
          <p:cNvPr id="6" name="TextBox 5"/>
          <p:cNvSpPr txBox="1"/>
          <p:nvPr/>
        </p:nvSpPr>
        <p:spPr>
          <a:xfrm>
            <a:off x="2819401" y="2743200"/>
            <a:ext cx="2894767" cy="369332"/>
          </a:xfrm>
          <a:prstGeom prst="rect">
            <a:avLst/>
          </a:prstGeom>
          <a:solidFill>
            <a:schemeClr val="accent1">
              <a:lumMod val="60000"/>
              <a:lumOff val="40000"/>
            </a:schemeClr>
          </a:solidFill>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solidFill>
                  <a:srgbClr val="FF0000"/>
                </a:solidFill>
                <a:latin typeface="Calisto MT" panose="02040603050505030304" pitchFamily="18" charset="0"/>
              </a:rPr>
              <a:t>’; DROP TABLE `login`; -- </a:t>
            </a:r>
          </a:p>
        </p:txBody>
      </p:sp>
      <p:sp>
        <p:nvSpPr>
          <p:cNvPr id="8" name="Right Arrow 7"/>
          <p:cNvSpPr/>
          <p:nvPr/>
        </p:nvSpPr>
        <p:spPr>
          <a:xfrm rot="1945943">
            <a:off x="4439301" y="3325159"/>
            <a:ext cx="533400" cy="22860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Calisto MT" panose="02040603050505030304" pitchFamily="18" charset="0"/>
            </a:endParaRPr>
          </a:p>
        </p:txBody>
      </p:sp>
      <p:sp>
        <p:nvSpPr>
          <p:cNvPr id="9" name="TextBox 8"/>
          <p:cNvSpPr txBox="1"/>
          <p:nvPr/>
        </p:nvSpPr>
        <p:spPr>
          <a:xfrm>
            <a:off x="2343150" y="5943601"/>
            <a:ext cx="7867650" cy="646113"/>
          </a:xfrm>
          <a:prstGeom prst="rect">
            <a:avLst/>
          </a:prstGeom>
          <a:noFill/>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latin typeface="Calisto MT" panose="02040603050505030304" pitchFamily="18" charset="0"/>
              </a:rPr>
              <a:t>SELECT * FROM `login` WHERE `user`=‘</a:t>
            </a:r>
            <a:r>
              <a:rPr lang="en-US" altLang="en-US" sz="1800" u="sng">
                <a:solidFill>
                  <a:srgbClr val="FF0000"/>
                </a:solidFill>
                <a:latin typeface="Calisto MT" panose="02040603050505030304" pitchFamily="18" charset="0"/>
              </a:rPr>
              <a:t>’; DROP TABLE `login`; </a:t>
            </a:r>
            <a:r>
              <a:rPr lang="en-US" altLang="en-US" sz="1800" u="sng">
                <a:solidFill>
                  <a:srgbClr val="553876"/>
                </a:solidFill>
                <a:latin typeface="Calisto MT" panose="02040603050505030304" pitchFamily="18" charset="0"/>
              </a:rPr>
              <a:t>--</a:t>
            </a:r>
            <a:r>
              <a:rPr lang="en-US" altLang="en-US" sz="1800">
                <a:solidFill>
                  <a:srgbClr val="553876"/>
                </a:solidFill>
                <a:latin typeface="Calisto MT" panose="02040603050505030304" pitchFamily="18" charset="0"/>
              </a:rPr>
              <a:t>’ AND </a:t>
            </a:r>
            <a:br>
              <a:rPr lang="en-US" altLang="en-US" sz="1800">
                <a:solidFill>
                  <a:srgbClr val="553876"/>
                </a:solidFill>
                <a:latin typeface="Calisto MT" panose="02040603050505030304" pitchFamily="18" charset="0"/>
              </a:rPr>
            </a:br>
            <a:r>
              <a:rPr lang="en-US" altLang="en-US" sz="1800">
                <a:solidFill>
                  <a:srgbClr val="553876"/>
                </a:solidFill>
                <a:latin typeface="Calisto MT" panose="02040603050505030304" pitchFamily="18" charset="0"/>
              </a:rPr>
              <a:t>     `pass`=‘’</a:t>
            </a:r>
          </a:p>
        </p:txBody>
      </p:sp>
    </p:spTree>
    <p:extLst>
      <p:ext uri="{BB962C8B-B14F-4D97-AF65-F5344CB8AC3E}">
        <p14:creationId xmlns:p14="http://schemas.microsoft.com/office/powerpoint/2010/main" val="2248623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ea typeface="ＭＳ Ｐゴシック" panose="020B0600070205080204" pitchFamily="34" charset="-128"/>
              </a:rPr>
              <a:t>All Queries are Possible</a:t>
            </a:r>
          </a:p>
        </p:txBody>
      </p:sp>
      <p:sp>
        <p:nvSpPr>
          <p:cNvPr id="4" name="TextBox 3"/>
          <p:cNvSpPr txBox="1"/>
          <p:nvPr/>
        </p:nvSpPr>
        <p:spPr>
          <a:xfrm>
            <a:off x="1905000" y="1801813"/>
            <a:ext cx="8458200" cy="1200150"/>
          </a:xfrm>
          <a:prstGeom prst="rect">
            <a:avLst/>
          </a:prstGeom>
          <a:noFill/>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dirty="0">
                <a:latin typeface="Calisto MT" panose="02040603050505030304" pitchFamily="18" charset="0"/>
              </a:rPr>
              <a:t>SELECT * FROM `login` WHERE `user`=‘</a:t>
            </a:r>
            <a:r>
              <a:rPr lang="en-US" altLang="en-US" dirty="0">
                <a:solidFill>
                  <a:srgbClr val="FF0000"/>
                </a:solidFill>
                <a:latin typeface="Calisto MT" panose="02040603050505030304" pitchFamily="18" charset="0"/>
              </a:rPr>
              <a:t>’; INSERT INTO `login` ('</a:t>
            </a:r>
            <a:r>
              <a:rPr lang="en-US" altLang="en-US" dirty="0" err="1">
                <a:solidFill>
                  <a:srgbClr val="FF0000"/>
                </a:solidFill>
                <a:latin typeface="Calisto MT" panose="02040603050505030304" pitchFamily="18" charset="0"/>
              </a:rPr>
              <a:t>user','pass</a:t>
            </a:r>
            <a:r>
              <a:rPr lang="en-US" altLang="en-US" dirty="0">
                <a:solidFill>
                  <a:srgbClr val="FF0000"/>
                </a:solidFill>
                <a:latin typeface="Calisto MT" panose="02040603050505030304" pitchFamily="18" charset="0"/>
              </a:rPr>
              <a:t>') VALUES ('</a:t>
            </a:r>
            <a:r>
              <a:rPr lang="en-US" altLang="en-US" dirty="0" err="1">
                <a:solidFill>
                  <a:srgbClr val="FF0000"/>
                </a:solidFill>
                <a:latin typeface="Calisto MT" panose="02040603050505030304" pitchFamily="18" charset="0"/>
              </a:rPr>
              <a:t>haxor</a:t>
            </a:r>
            <a:r>
              <a:rPr lang="en-US" altLang="en-US" dirty="0">
                <a:solidFill>
                  <a:srgbClr val="FF0000"/>
                </a:solidFill>
                <a:latin typeface="Calisto MT" panose="02040603050505030304" pitchFamily="18" charset="0"/>
              </a:rPr>
              <a:t>','whatever');</a:t>
            </a:r>
            <a:r>
              <a:rPr lang="en-US" altLang="en-US" dirty="0">
                <a:solidFill>
                  <a:srgbClr val="553876"/>
                </a:solidFill>
                <a:latin typeface="Calisto MT" panose="02040603050505030304" pitchFamily="18" charset="0"/>
              </a:rPr>
              <a:t>--’ AND `pass`=‘’</a:t>
            </a:r>
          </a:p>
        </p:txBody>
      </p:sp>
      <p:sp>
        <p:nvSpPr>
          <p:cNvPr id="6" name="TextBox 5"/>
          <p:cNvSpPr txBox="1"/>
          <p:nvPr/>
        </p:nvSpPr>
        <p:spPr>
          <a:xfrm>
            <a:off x="1924050" y="3544888"/>
            <a:ext cx="8458200" cy="1200150"/>
          </a:xfrm>
          <a:prstGeom prst="rect">
            <a:avLst/>
          </a:prstGeom>
          <a:noFill/>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dirty="0">
                <a:latin typeface="Calisto MT" panose="02040603050505030304" pitchFamily="18" charset="0"/>
              </a:rPr>
              <a:t>SELECT * FROM `login` WHERE `user`=‘</a:t>
            </a:r>
            <a:r>
              <a:rPr lang="en-US" altLang="en-US" dirty="0">
                <a:solidFill>
                  <a:srgbClr val="FF0000"/>
                </a:solidFill>
                <a:latin typeface="Calisto MT" panose="02040603050505030304" pitchFamily="18" charset="0"/>
              </a:rPr>
              <a:t>’; UPDATE `login` SET `pass`=‘pass123’ WHERE `user`=‘timbo317’;</a:t>
            </a:r>
            <a:r>
              <a:rPr lang="en-US" altLang="en-US" dirty="0">
                <a:solidFill>
                  <a:srgbClr val="553876"/>
                </a:solidFill>
                <a:latin typeface="Calisto MT" panose="02040603050505030304" pitchFamily="18" charset="0"/>
              </a:rPr>
              <a:t>--’ AND `pass`=‘’</a:t>
            </a:r>
          </a:p>
        </p:txBody>
      </p:sp>
    </p:spTree>
    <p:extLst>
      <p:ext uri="{BB962C8B-B14F-4D97-AF65-F5344CB8AC3E}">
        <p14:creationId xmlns:p14="http://schemas.microsoft.com/office/powerpoint/2010/main" val="1948596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a:t>What is the risk of unsecure web database?</a:t>
            </a:r>
          </a:p>
          <a:p>
            <a:r>
              <a:rPr lang="en-US" dirty="0"/>
              <a:t>How the SQL injection works to bypass password checking and changing user information?</a:t>
            </a:r>
            <a:endParaRPr lang="en-US" dirty="0"/>
          </a:p>
        </p:txBody>
      </p:sp>
    </p:spTree>
    <p:extLst>
      <p:ext uri="{BB962C8B-B14F-4D97-AF65-F5344CB8AC3E}">
        <p14:creationId xmlns:p14="http://schemas.microsoft.com/office/powerpoint/2010/main" val="2669223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
          <p:cNvSpPr txBox="1">
            <a:spLocks noChangeArrowheads="1"/>
          </p:cNvSpPr>
          <p:nvPr/>
        </p:nvSpPr>
        <p:spPr bwMode="auto">
          <a:xfrm>
            <a:off x="792480" y="195126"/>
            <a:ext cx="941832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hangingPunct="1">
              <a:buClr>
                <a:srgbClr val="000000"/>
              </a:buClr>
              <a:buSzPct val="100000"/>
              <a:buFont typeface="Times New Roman" panose="02020603050405020304" pitchFamily="18" charset="0"/>
              <a:buNone/>
            </a:pPr>
            <a:r>
              <a:rPr lang="en-US" sz="4400" dirty="0" smtClean="0">
                <a:solidFill>
                  <a:srgbClr val="FFFFFF"/>
                </a:solidFill>
                <a:latin typeface="Arial Black" panose="020B0A04020102020204" pitchFamily="34" charset="0"/>
              </a:rPr>
              <a:t>SQL Injection</a:t>
            </a:r>
            <a:endParaRPr lang="en-US" sz="4400" dirty="0">
              <a:solidFill>
                <a:srgbClr val="FFFFFF"/>
              </a:solidFill>
              <a:latin typeface="Arial Black" panose="020B0A04020102020204" pitchFamily="34" charset="0"/>
            </a:endParaRPr>
          </a:p>
        </p:txBody>
      </p:sp>
      <p:sp>
        <p:nvSpPr>
          <p:cNvPr id="7171" name="Text Box 2"/>
          <p:cNvSpPr txBox="1">
            <a:spLocks noChangeArrowheads="1"/>
          </p:cNvSpPr>
          <p:nvPr/>
        </p:nvSpPr>
        <p:spPr bwMode="auto">
          <a:xfrm>
            <a:off x="661851" y="1338127"/>
            <a:ext cx="9548949" cy="511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36550" indent="-336550" eaLnBrk="0" hangingPunct="0">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hangingPunct="0">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hangingPunct="0">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hangingPunct="0">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hangingPunct="0">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lvl="1">
              <a:buFont typeface="Arial" panose="020B0604020202020204" pitchFamily="34" charset="0"/>
              <a:buChar char="•"/>
            </a:pPr>
            <a:endParaRPr lang="en-US" sz="2000" dirty="0">
              <a:solidFill>
                <a:schemeClr val="tx1"/>
              </a:solidFill>
              <a:latin typeface="+mn-lt"/>
            </a:endParaRPr>
          </a:p>
          <a:p>
            <a:pPr>
              <a:buFont typeface="Arial" panose="020B0604020202020204" pitchFamily="34" charset="0"/>
              <a:buChar char="•"/>
            </a:pPr>
            <a:r>
              <a:rPr lang="en-US" sz="2400" dirty="0">
                <a:solidFill>
                  <a:schemeClr val="tx1"/>
                </a:solidFill>
                <a:latin typeface="+mn-lt"/>
              </a:rPr>
              <a:t>SQL Injection is a type of an Injection attack that makes it possible to execute malicious SQL statements. These statements control a database server behind a web application.</a:t>
            </a:r>
          </a:p>
          <a:p>
            <a:pPr>
              <a:buFont typeface="Arial" panose="020B0604020202020204" pitchFamily="34" charset="0"/>
              <a:buChar char="•"/>
            </a:pPr>
            <a:r>
              <a:rPr lang="en-US" sz="2400" dirty="0">
                <a:solidFill>
                  <a:schemeClr val="tx1"/>
                </a:solidFill>
                <a:latin typeface="+mn-lt"/>
              </a:rPr>
              <a:t>Attackers can use SQL Injection vulnerabilities to bypass application security measures.</a:t>
            </a:r>
          </a:p>
          <a:p>
            <a:pPr>
              <a:buFont typeface="Arial" panose="020B0604020202020204" pitchFamily="34" charset="0"/>
              <a:buChar char="•"/>
            </a:pPr>
            <a:r>
              <a:rPr lang="en-US" sz="2400" dirty="0">
                <a:solidFill>
                  <a:schemeClr val="tx1"/>
                </a:solidFill>
                <a:latin typeface="+mn-lt"/>
              </a:rPr>
              <a:t>They can go around authentication and authorization of a web page or web application and retrieve the content of the entire SQL database.</a:t>
            </a:r>
          </a:p>
          <a:p>
            <a:pPr>
              <a:buFont typeface="Arial" panose="020B0604020202020204" pitchFamily="34" charset="0"/>
              <a:buChar char="•"/>
            </a:pPr>
            <a:r>
              <a:rPr lang="en-US" sz="2400" dirty="0">
                <a:solidFill>
                  <a:schemeClr val="tx1"/>
                </a:solidFill>
                <a:latin typeface="+mn-lt"/>
              </a:rPr>
              <a:t>They can also use SQL Injection to add, modify, and delete records in the database.</a:t>
            </a:r>
            <a:endParaRPr lang="en-US" sz="2200" dirty="0">
              <a:solidFill>
                <a:schemeClr val="tx1"/>
              </a:solidFill>
              <a:latin typeface="+mn-lt"/>
            </a:endParaRPr>
          </a:p>
          <a:p>
            <a:pPr>
              <a:buFont typeface="Arial" panose="020B0604020202020204" pitchFamily="34" charset="0"/>
              <a:buChar char="•"/>
            </a:pPr>
            <a:endParaRPr lang="en-US" sz="2000" dirty="0">
              <a:solidFill>
                <a:schemeClr val="tx1"/>
              </a:solidFill>
              <a:latin typeface="+mn-lt"/>
            </a:endParaRPr>
          </a:p>
          <a:p>
            <a:pPr marL="0" indent="0"/>
            <a:endParaRPr lang="en-US" sz="2000" dirty="0">
              <a:latin typeface="+mn-lt"/>
            </a:endParaRPr>
          </a:p>
          <a:p>
            <a:pPr marL="0" indent="0">
              <a:lnSpc>
                <a:spcPct val="150000"/>
              </a:lnSpc>
            </a:pPr>
            <a:endParaRPr lang="en-US" dirty="0"/>
          </a:p>
          <a:p>
            <a:pPr>
              <a:buFont typeface="Arial" panose="020B0604020202020204" pitchFamily="34" charset="0"/>
              <a:buChar char="•"/>
            </a:pPr>
            <a:endParaRPr lang="en-US" dirty="0"/>
          </a:p>
          <a:p>
            <a:pPr marL="0" indent="0" eaLnBrk="1" hangingPunct="1">
              <a:lnSpc>
                <a:spcPct val="110000"/>
              </a:lnSpc>
              <a:spcBef>
                <a:spcPts val="675"/>
              </a:spcBef>
              <a:buClr>
                <a:srgbClr val="FFFFFF"/>
              </a:buClr>
              <a:buSzPct val="100000"/>
            </a:pPr>
            <a:endParaRPr lang="en-US" dirty="0">
              <a:solidFill>
                <a:srgbClr val="FFFFFF"/>
              </a:solidFill>
              <a:latin typeface="Calibri" panose="020F0502020204030204" pitchFamily="34" charset="0"/>
            </a:endParaRPr>
          </a:p>
        </p:txBody>
      </p:sp>
    </p:spTree>
    <p:extLst>
      <p:ext uri="{BB962C8B-B14F-4D97-AF65-F5344CB8AC3E}">
        <p14:creationId xmlns:p14="http://schemas.microsoft.com/office/powerpoint/2010/main" val="354143768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mtClean="0">
                <a:ea typeface="ＭＳ Ｐゴシック" panose="020B0600070205080204" pitchFamily="34" charset="-128"/>
              </a:rPr>
              <a:t>Real World Examples</a:t>
            </a:r>
          </a:p>
        </p:txBody>
      </p:sp>
      <p:sp>
        <p:nvSpPr>
          <p:cNvPr id="20483" name="Content Placeholder 2"/>
          <p:cNvSpPr>
            <a:spLocks noGrp="1"/>
          </p:cNvSpPr>
          <p:nvPr>
            <p:ph idx="1"/>
          </p:nvPr>
        </p:nvSpPr>
        <p:spPr/>
        <p:txBody>
          <a:bodyPr>
            <a:normAutofit fontScale="85000" lnSpcReduction="20000"/>
          </a:bodyPr>
          <a:lstStyle/>
          <a:p>
            <a:pPr eaLnBrk="1" hangingPunct="1"/>
            <a:r>
              <a:rPr lang="en-US" altLang="en-US" smtClean="0">
                <a:ea typeface="ＭＳ Ｐゴシック" panose="020B0600070205080204" pitchFamily="34" charset="-128"/>
              </a:rPr>
              <a:t>On August 17, 2009, the United States Justice Department charged an American citizen Albert Gonzalez and two unnamed Russians with the theft of 130 million credit card numbers using an SQL injection attack.</a:t>
            </a:r>
          </a:p>
          <a:p>
            <a:pPr eaLnBrk="1" hangingPunct="1"/>
            <a:r>
              <a:rPr lang="en-US" altLang="en-US" smtClean="0">
                <a:ea typeface="ＭＳ Ｐゴシック" panose="020B0600070205080204" pitchFamily="34" charset="-128"/>
              </a:rPr>
              <a:t>In 2008 a sweep of attacks began exploiting the SQL injection vulnerabilities of Microsoft's IIS web server and SQL database server. Over 500,000 sites were exploited.</a:t>
            </a:r>
          </a:p>
        </p:txBody>
      </p:sp>
    </p:spTree>
    <p:extLst>
      <p:ext uri="{BB962C8B-B14F-4D97-AF65-F5344CB8AC3E}">
        <p14:creationId xmlns:p14="http://schemas.microsoft.com/office/powerpoint/2010/main" val="1205840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ea typeface="ＭＳ Ｐゴシック" panose="020B0600070205080204" pitchFamily="34" charset="-128"/>
              </a:rPr>
              <a:t>Important Syntax</a:t>
            </a:r>
          </a:p>
        </p:txBody>
      </p:sp>
      <p:sp>
        <p:nvSpPr>
          <p:cNvPr id="3" name="Content Placeholder 2"/>
          <p:cNvSpPr>
            <a:spLocks noGrp="1"/>
          </p:cNvSpPr>
          <p:nvPr>
            <p:ph idx="1"/>
          </p:nvPr>
        </p:nvSpPr>
        <p:spPr>
          <a:xfrm>
            <a:off x="685801" y="1820090"/>
            <a:ext cx="9677399" cy="4339409"/>
          </a:xfrm>
        </p:spPr>
        <p:txBody>
          <a:bodyPr>
            <a:normAutofit fontScale="85000" lnSpcReduction="10000"/>
          </a:bodyPr>
          <a:lstStyle/>
          <a:p>
            <a:pPr lvl="1" eaLnBrk="1" hangingPunct="1">
              <a:buFont typeface="Wingdings" panose="05000000000000000000" pitchFamily="2" charset="2"/>
              <a:buNone/>
            </a:pPr>
            <a:r>
              <a:rPr lang="en-US" altLang="en-US" dirty="0" smtClean="0">
                <a:ea typeface="ＭＳ Ｐゴシック" panose="020B0600070205080204" pitchFamily="34" charset="-128"/>
              </a:rPr>
              <a:t>COMMENTS:   --</a:t>
            </a:r>
          </a:p>
          <a:p>
            <a:pPr lvl="1" eaLnBrk="1" hangingPunct="1">
              <a:buFont typeface="Wingdings" panose="05000000000000000000" pitchFamily="2" charset="2"/>
              <a:buNone/>
            </a:pPr>
            <a:r>
              <a:rPr lang="en-US" altLang="en-US" dirty="0" smtClean="0">
                <a:ea typeface="ＭＳ Ｐゴシック" panose="020B0600070205080204" pitchFamily="34" charset="-128"/>
              </a:rPr>
              <a:t>	Example:  SELECT * FROM `table`  </a:t>
            </a:r>
            <a:r>
              <a:rPr lang="en-US" altLang="en-US" dirty="0" smtClean="0">
                <a:solidFill>
                  <a:srgbClr val="9876BE"/>
                </a:solidFill>
                <a:ea typeface="ＭＳ Ｐゴシック" panose="020B0600070205080204" pitchFamily="34" charset="-128"/>
              </a:rPr>
              <a:t>--selects everything</a:t>
            </a:r>
          </a:p>
          <a:p>
            <a:pPr lvl="1" eaLnBrk="1" hangingPunct="1">
              <a:buFont typeface="Wingdings" panose="05000000000000000000" pitchFamily="2" charset="2"/>
              <a:buNone/>
            </a:pPr>
            <a:endParaRPr lang="en-US" altLang="en-US" dirty="0" smtClean="0">
              <a:ea typeface="ＭＳ Ｐゴシック" panose="020B0600070205080204" pitchFamily="34" charset="-128"/>
            </a:endParaRPr>
          </a:p>
          <a:p>
            <a:pPr lvl="1" eaLnBrk="1" hangingPunct="1">
              <a:buFont typeface="Wingdings" panose="05000000000000000000" pitchFamily="2" charset="2"/>
              <a:buNone/>
            </a:pPr>
            <a:r>
              <a:rPr lang="en-US" altLang="en-US" dirty="0" smtClean="0">
                <a:ea typeface="ＭＳ Ｐゴシック" panose="020B0600070205080204" pitchFamily="34" charset="-128"/>
              </a:rPr>
              <a:t>LOGIC:   ‘a’=‘a’</a:t>
            </a:r>
          </a:p>
          <a:p>
            <a:pPr lvl="1" eaLnBrk="1" hangingPunct="1">
              <a:buFont typeface="Wingdings" panose="05000000000000000000" pitchFamily="2" charset="2"/>
              <a:buNone/>
            </a:pPr>
            <a:r>
              <a:rPr lang="en-US" altLang="en-US" dirty="0" smtClean="0">
                <a:ea typeface="ＭＳ Ｐゴシック" panose="020B0600070205080204" pitchFamily="34" charset="-128"/>
              </a:rPr>
              <a:t>	Example: SELECT * FROM `table` WHERE ‘a’=‘a’</a:t>
            </a:r>
          </a:p>
          <a:p>
            <a:pPr lvl="1" eaLnBrk="1" hangingPunct="1">
              <a:buFont typeface="Wingdings" panose="05000000000000000000" pitchFamily="2" charset="2"/>
              <a:buNone/>
            </a:pPr>
            <a:endParaRPr lang="en-US" altLang="en-US" dirty="0" smtClean="0">
              <a:ea typeface="ＭＳ Ｐゴシック" panose="020B0600070205080204" pitchFamily="34" charset="-128"/>
            </a:endParaRPr>
          </a:p>
          <a:p>
            <a:pPr lvl="1" eaLnBrk="1" hangingPunct="1">
              <a:buFont typeface="Wingdings" panose="05000000000000000000" pitchFamily="2" charset="2"/>
              <a:buNone/>
            </a:pPr>
            <a:r>
              <a:rPr lang="en-US" altLang="en-US" dirty="0" smtClean="0">
                <a:ea typeface="ＭＳ Ｐゴシック" panose="020B0600070205080204" pitchFamily="34" charset="-128"/>
              </a:rPr>
              <a:t>MULTI STATEMENTS:  S1; S2</a:t>
            </a:r>
          </a:p>
          <a:p>
            <a:pPr lvl="1" eaLnBrk="1" hangingPunct="1">
              <a:buFont typeface="Wingdings" panose="05000000000000000000" pitchFamily="2" charset="2"/>
              <a:buNone/>
            </a:pPr>
            <a:r>
              <a:rPr lang="en-US" altLang="en-US" dirty="0" smtClean="0">
                <a:ea typeface="ＭＳ Ｐゴシック" panose="020B0600070205080204" pitchFamily="34" charset="-128"/>
              </a:rPr>
              <a:t>	Example: SELECT * FROM `table`; DROP TABLE `table`;</a:t>
            </a:r>
          </a:p>
          <a:p>
            <a:pPr lvl="1" eaLnBrk="1" hangingPunct="1">
              <a:buFont typeface="Wingdings" panose="05000000000000000000" pitchFamily="2" charset="2"/>
              <a:buNone/>
            </a:pPr>
            <a:endParaRPr lang="en-US" altLang="en-US" dirty="0" smtClean="0">
              <a:ea typeface="ＭＳ Ｐゴシック" panose="020B0600070205080204" pitchFamily="34" charset="-128"/>
            </a:endParaRPr>
          </a:p>
          <a:p>
            <a:pPr lvl="1" eaLnBrk="1" hangingPunct="1">
              <a:buFont typeface="Wingdings" panose="05000000000000000000" pitchFamily="2" charset="2"/>
              <a:buNone/>
            </a:pP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4042847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ea typeface="ＭＳ Ｐゴシック" panose="020B0600070205080204" pitchFamily="34" charset="-128"/>
              </a:rPr>
              <a:t>Example Website</a:t>
            </a:r>
          </a:p>
        </p:txBody>
      </p:sp>
      <p:pic>
        <p:nvPicPr>
          <p:cNvPr id="22531" name="Content Placeholder 3" descr="Picture 3.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249489" y="1712914"/>
            <a:ext cx="7693025" cy="4321175"/>
          </a:xfrm>
        </p:spPr>
      </p:pic>
    </p:spTree>
    <p:extLst>
      <p:ext uri="{BB962C8B-B14F-4D97-AF65-F5344CB8AC3E}">
        <p14:creationId xmlns:p14="http://schemas.microsoft.com/office/powerpoint/2010/main" val="543347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descr="Picture 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69850"/>
            <a:ext cx="8991600" cy="678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4610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ea typeface="ＭＳ Ｐゴシック" panose="020B0600070205080204" pitchFamily="34" charset="-128"/>
              </a:rPr>
              <a:t>Example Website</a:t>
            </a:r>
          </a:p>
        </p:txBody>
      </p:sp>
      <p:pic>
        <p:nvPicPr>
          <p:cNvPr id="24579" name="Content Placeholder 3" descr="Picture 3.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289176" y="1624014"/>
            <a:ext cx="7693025" cy="4319587"/>
          </a:xfrm>
        </p:spPr>
      </p:pic>
      <p:sp>
        <p:nvSpPr>
          <p:cNvPr id="5" name="Right Arrow 4"/>
          <p:cNvSpPr/>
          <p:nvPr/>
        </p:nvSpPr>
        <p:spPr>
          <a:xfrm>
            <a:off x="3886200" y="3733800"/>
            <a:ext cx="533400" cy="22860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Calisto MT" panose="02040603050505030304" pitchFamily="18" charset="0"/>
            </a:endParaRPr>
          </a:p>
        </p:txBody>
      </p:sp>
      <p:sp>
        <p:nvSpPr>
          <p:cNvPr id="24583" name="TextBox 5"/>
          <p:cNvSpPr txBox="1">
            <a:spLocks noChangeArrowheads="1"/>
          </p:cNvSpPr>
          <p:nvPr/>
        </p:nvSpPr>
        <p:spPr bwMode="auto">
          <a:xfrm>
            <a:off x="2590801" y="3549650"/>
            <a:ext cx="1109663" cy="368300"/>
          </a:xfrm>
          <a:prstGeom prst="rect">
            <a:avLst/>
          </a:prstGeom>
          <a:solidFill>
            <a:srgbClr val="C5D0A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solidFill>
                  <a:srgbClr val="FF0000"/>
                </a:solidFill>
                <a:latin typeface="Calisto MT" panose="02040603050505030304" pitchFamily="18" charset="0"/>
              </a:rPr>
              <a:t>timbo317</a:t>
            </a:r>
          </a:p>
        </p:txBody>
      </p:sp>
      <p:sp>
        <p:nvSpPr>
          <p:cNvPr id="24584" name="TextBox 6"/>
          <p:cNvSpPr txBox="1">
            <a:spLocks noChangeArrowheads="1"/>
          </p:cNvSpPr>
          <p:nvPr/>
        </p:nvSpPr>
        <p:spPr bwMode="auto">
          <a:xfrm>
            <a:off x="2590800" y="3973514"/>
            <a:ext cx="954088" cy="369887"/>
          </a:xfrm>
          <a:prstGeom prst="rect">
            <a:avLst/>
          </a:prstGeom>
          <a:solidFill>
            <a:srgbClr val="C5D0A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solidFill>
                  <a:srgbClr val="FF0000"/>
                </a:solidFill>
                <a:latin typeface="Calisto MT" panose="02040603050505030304" pitchFamily="18" charset="0"/>
              </a:rPr>
              <a:t>cse7330</a:t>
            </a:r>
          </a:p>
        </p:txBody>
      </p:sp>
      <p:sp>
        <p:nvSpPr>
          <p:cNvPr id="8" name="Right Arrow 7"/>
          <p:cNvSpPr/>
          <p:nvPr/>
        </p:nvSpPr>
        <p:spPr>
          <a:xfrm>
            <a:off x="3886200" y="4038600"/>
            <a:ext cx="533400" cy="22860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Calisto MT" panose="02040603050505030304" pitchFamily="18" charset="0"/>
            </a:endParaRPr>
          </a:p>
        </p:txBody>
      </p:sp>
      <p:sp>
        <p:nvSpPr>
          <p:cNvPr id="24588" name="TextBox 8"/>
          <p:cNvSpPr txBox="1">
            <a:spLocks noChangeArrowheads="1"/>
          </p:cNvSpPr>
          <p:nvPr/>
        </p:nvSpPr>
        <p:spPr bwMode="auto">
          <a:xfrm>
            <a:off x="2343150" y="6172200"/>
            <a:ext cx="7867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latin typeface="Calisto MT" panose="02040603050505030304" pitchFamily="18" charset="0"/>
              </a:rPr>
              <a:t>SELECT * FROM `login` WHERE `user`=‘</a:t>
            </a:r>
            <a:r>
              <a:rPr lang="en-US" altLang="en-US" sz="1800" u="sng">
                <a:solidFill>
                  <a:srgbClr val="FF0000"/>
                </a:solidFill>
                <a:latin typeface="Calisto MT" panose="02040603050505030304" pitchFamily="18" charset="0"/>
              </a:rPr>
              <a:t>timbo317</a:t>
            </a:r>
            <a:r>
              <a:rPr lang="en-US" altLang="en-US" sz="1800">
                <a:latin typeface="Calisto MT" panose="02040603050505030304" pitchFamily="18" charset="0"/>
              </a:rPr>
              <a:t>’ AND `pass`=‘</a:t>
            </a:r>
            <a:r>
              <a:rPr lang="en-US" altLang="en-US" sz="1800" u="sng">
                <a:solidFill>
                  <a:srgbClr val="FF0000"/>
                </a:solidFill>
                <a:latin typeface="Calisto MT" panose="02040603050505030304" pitchFamily="18" charset="0"/>
              </a:rPr>
              <a:t>cse7330</a:t>
            </a:r>
            <a:r>
              <a:rPr lang="en-US" altLang="en-US" sz="1800">
                <a:latin typeface="Calisto MT" panose="02040603050505030304" pitchFamily="18" charset="0"/>
              </a:rPr>
              <a:t>’</a:t>
            </a:r>
          </a:p>
        </p:txBody>
      </p:sp>
    </p:spTree>
    <p:extLst>
      <p:ext uri="{BB962C8B-B14F-4D97-AF65-F5344CB8AC3E}">
        <p14:creationId xmlns:p14="http://schemas.microsoft.com/office/powerpoint/2010/main" val="4197945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ea typeface="ＭＳ Ｐゴシック" panose="020B0600070205080204" pitchFamily="34" charset="-128"/>
              </a:rPr>
              <a:t>Login Database Table</a:t>
            </a:r>
          </a:p>
        </p:txBody>
      </p:sp>
      <p:graphicFrame>
        <p:nvGraphicFramePr>
          <p:cNvPr id="4" name="Content Placeholder 3"/>
          <p:cNvGraphicFramePr>
            <a:graphicFrameLocks noGrp="1"/>
          </p:cNvGraphicFramePr>
          <p:nvPr>
            <p:ph idx="1"/>
          </p:nvPr>
        </p:nvGraphicFramePr>
        <p:xfrm>
          <a:off x="2249489" y="1587501"/>
          <a:ext cx="7693025" cy="1036320"/>
        </p:xfrm>
        <a:graphic>
          <a:graphicData uri="http://schemas.openxmlformats.org/drawingml/2006/table">
            <a:tbl>
              <a:tblPr/>
              <a:tblGrid>
                <a:gridCol w="3846512">
                  <a:extLst>
                    <a:ext uri="{9D8B030D-6E8A-4147-A177-3AD203B41FA5}">
                      <a16:colId xmlns:a16="http://schemas.microsoft.com/office/drawing/2014/main" val="131869424"/>
                    </a:ext>
                  </a:extLst>
                </a:gridCol>
                <a:gridCol w="3846513">
                  <a:extLst>
                    <a:ext uri="{9D8B030D-6E8A-4147-A177-3AD203B41FA5}">
                      <a16:colId xmlns:a16="http://schemas.microsoft.com/office/drawing/2014/main" val="3774535534"/>
                    </a:ext>
                  </a:extLst>
                </a:gridCol>
              </a:tblGrid>
              <a:tr h="371475">
                <a:tc>
                  <a:txBody>
                    <a:bodyPr/>
                    <a:lstStyle>
                      <a:lvl1pPr eaLnBrk="0" hangingPunct="0">
                        <a:spcBef>
                          <a:spcPts val="2400"/>
                        </a:spcBef>
                        <a:buSzPct val="90000"/>
                        <a:buFont typeface="Wingdings" panose="05000000000000000000" pitchFamily="2" charset="2"/>
                        <a:defRPr sz="2000">
                          <a:solidFill>
                            <a:srgbClr val="404040"/>
                          </a:solidFill>
                          <a:latin typeface="Calisto MT" panose="02040603050505030304" pitchFamily="18" charset="0"/>
                          <a:ea typeface="ＭＳ Ｐゴシック" panose="020B0600070205080204" pitchFamily="34" charset="-128"/>
                        </a:defRPr>
                      </a:lvl1pPr>
                      <a:lvl2pPr marL="37931725" indent="-37474525" eaLnBrk="0" hangingPunct="0">
                        <a:spcBef>
                          <a:spcPts val="1200"/>
                        </a:spcBef>
                        <a:buClr>
                          <a:srgbClr val="A6A6A6"/>
                        </a:buClr>
                        <a:buSzPct val="90000"/>
                        <a:buFont typeface="Wingdings" panose="05000000000000000000" pitchFamily="2" charset="2"/>
                        <a:defRPr sz="2000">
                          <a:solidFill>
                            <a:srgbClr val="404040"/>
                          </a:solidFill>
                          <a:latin typeface="Calisto MT" panose="02040603050505030304" pitchFamily="18" charset="0"/>
                          <a:ea typeface="ＭＳ Ｐゴシック" panose="020B0600070205080204" pitchFamily="34" charset="-128"/>
                        </a:defRPr>
                      </a:lvl2pPr>
                      <a:lvl3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3pPr>
                      <a:lvl4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4pPr>
                      <a:lvl5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5pPr>
                      <a:lvl6pPr marL="4572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6pPr>
                      <a:lvl7pPr marL="9144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7pPr>
                      <a:lvl8pPr marL="13716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8pPr>
                      <a:lvl9pPr marL="18288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rgbClr val="FFFFFF"/>
                          </a:solidFill>
                          <a:effectLst/>
                          <a:latin typeface="Calisto MT" panose="02040603050505030304" pitchFamily="18" charset="0"/>
                          <a:ea typeface="ＭＳ Ｐゴシック" panose="020B0600070205080204" pitchFamily="34" charset="-128"/>
                        </a:rPr>
                        <a:t>user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2400"/>
                        </a:spcBef>
                        <a:buSzPct val="90000"/>
                        <a:buFont typeface="Wingdings" panose="05000000000000000000" pitchFamily="2" charset="2"/>
                        <a:defRPr sz="2000">
                          <a:solidFill>
                            <a:srgbClr val="404040"/>
                          </a:solidFill>
                          <a:latin typeface="Calisto MT" panose="02040603050505030304" pitchFamily="18" charset="0"/>
                          <a:ea typeface="ＭＳ Ｐゴシック" panose="020B0600070205080204" pitchFamily="34" charset="-128"/>
                        </a:defRPr>
                      </a:lvl1pPr>
                      <a:lvl2pPr marL="37931725" indent="-37474525" eaLnBrk="0" hangingPunct="0">
                        <a:spcBef>
                          <a:spcPts val="1200"/>
                        </a:spcBef>
                        <a:buClr>
                          <a:srgbClr val="A6A6A6"/>
                        </a:buClr>
                        <a:buSzPct val="90000"/>
                        <a:buFont typeface="Wingdings" panose="05000000000000000000" pitchFamily="2" charset="2"/>
                        <a:defRPr sz="2000">
                          <a:solidFill>
                            <a:srgbClr val="404040"/>
                          </a:solidFill>
                          <a:latin typeface="Calisto MT" panose="02040603050505030304" pitchFamily="18" charset="0"/>
                          <a:ea typeface="ＭＳ Ｐゴシック" panose="020B0600070205080204" pitchFamily="34" charset="-128"/>
                        </a:defRPr>
                      </a:lvl2pPr>
                      <a:lvl3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3pPr>
                      <a:lvl4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4pPr>
                      <a:lvl5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5pPr>
                      <a:lvl6pPr marL="4572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6pPr>
                      <a:lvl7pPr marL="9144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7pPr>
                      <a:lvl8pPr marL="13716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8pPr>
                      <a:lvl9pPr marL="18288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rgbClr val="FFFFFF"/>
                          </a:solidFill>
                          <a:effectLst/>
                          <a:latin typeface="Calisto MT" panose="02040603050505030304" pitchFamily="18" charset="0"/>
                          <a:ea typeface="ＭＳ Ｐゴシック" panose="020B0600070205080204" pitchFamily="34" charset="-128"/>
                        </a:rPr>
                        <a:t>pass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3570210062"/>
                  </a:ext>
                </a:extLst>
              </a:tr>
              <a:tr h="371475">
                <a:tc>
                  <a:txBody>
                    <a:bodyPr/>
                    <a:lstStyle>
                      <a:lvl1pPr eaLnBrk="0" hangingPunct="0">
                        <a:spcBef>
                          <a:spcPts val="2400"/>
                        </a:spcBef>
                        <a:buSzPct val="90000"/>
                        <a:buFont typeface="Wingdings" panose="05000000000000000000" pitchFamily="2" charset="2"/>
                        <a:defRPr sz="2000">
                          <a:solidFill>
                            <a:srgbClr val="404040"/>
                          </a:solidFill>
                          <a:latin typeface="Calisto MT" panose="02040603050505030304" pitchFamily="18" charset="0"/>
                          <a:ea typeface="ＭＳ Ｐゴシック" panose="020B0600070205080204" pitchFamily="34" charset="-128"/>
                        </a:defRPr>
                      </a:lvl1pPr>
                      <a:lvl2pPr marL="37931725" indent="-37474525" eaLnBrk="0" hangingPunct="0">
                        <a:spcBef>
                          <a:spcPts val="1200"/>
                        </a:spcBef>
                        <a:buClr>
                          <a:srgbClr val="A6A6A6"/>
                        </a:buClr>
                        <a:buSzPct val="90000"/>
                        <a:buFont typeface="Wingdings" panose="05000000000000000000" pitchFamily="2" charset="2"/>
                        <a:defRPr sz="2000">
                          <a:solidFill>
                            <a:srgbClr val="404040"/>
                          </a:solidFill>
                          <a:latin typeface="Calisto MT" panose="02040603050505030304" pitchFamily="18" charset="0"/>
                          <a:ea typeface="ＭＳ Ｐゴシック" panose="020B0600070205080204" pitchFamily="34" charset="-128"/>
                        </a:defRPr>
                      </a:lvl2pPr>
                      <a:lvl3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3pPr>
                      <a:lvl4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4pPr>
                      <a:lvl5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5pPr>
                      <a:lvl6pPr marL="4572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6pPr>
                      <a:lvl7pPr marL="9144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7pPr>
                      <a:lvl8pPr marL="13716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8pPr>
                      <a:lvl9pPr marL="18288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0" i="0" u="none" strike="noStrike" cap="none" normalizeH="0" baseline="0" smtClean="0">
                          <a:ln>
                            <a:noFill/>
                          </a:ln>
                          <a:solidFill>
                            <a:srgbClr val="000000"/>
                          </a:solidFill>
                          <a:effectLst/>
                          <a:latin typeface="Calisto MT" panose="02040603050505030304" pitchFamily="18" charset="0"/>
                          <a:ea typeface="ＭＳ Ｐゴシック" panose="020B0600070205080204" pitchFamily="34" charset="-128"/>
                        </a:rPr>
                        <a:t>timbo317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4D2"/>
                    </a:solidFill>
                  </a:tcPr>
                </a:tc>
                <a:tc>
                  <a:txBody>
                    <a:bodyPr/>
                    <a:lstStyle>
                      <a:lvl1pPr eaLnBrk="0" hangingPunct="0">
                        <a:spcBef>
                          <a:spcPts val="2400"/>
                        </a:spcBef>
                        <a:buSzPct val="90000"/>
                        <a:buFont typeface="Wingdings" panose="05000000000000000000" pitchFamily="2" charset="2"/>
                        <a:defRPr sz="2000">
                          <a:solidFill>
                            <a:srgbClr val="404040"/>
                          </a:solidFill>
                          <a:latin typeface="Calisto MT" panose="02040603050505030304" pitchFamily="18" charset="0"/>
                          <a:ea typeface="ＭＳ Ｐゴシック" panose="020B0600070205080204" pitchFamily="34" charset="-128"/>
                        </a:defRPr>
                      </a:lvl1pPr>
                      <a:lvl2pPr marL="37931725" indent="-37474525" eaLnBrk="0" hangingPunct="0">
                        <a:spcBef>
                          <a:spcPts val="1200"/>
                        </a:spcBef>
                        <a:buClr>
                          <a:srgbClr val="A6A6A6"/>
                        </a:buClr>
                        <a:buSzPct val="90000"/>
                        <a:buFont typeface="Wingdings" panose="05000000000000000000" pitchFamily="2" charset="2"/>
                        <a:defRPr sz="2000">
                          <a:solidFill>
                            <a:srgbClr val="404040"/>
                          </a:solidFill>
                          <a:latin typeface="Calisto MT" panose="02040603050505030304" pitchFamily="18" charset="0"/>
                          <a:ea typeface="ＭＳ Ｐゴシック" panose="020B0600070205080204" pitchFamily="34" charset="-128"/>
                        </a:defRPr>
                      </a:lvl2pPr>
                      <a:lvl3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3pPr>
                      <a:lvl4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4pPr>
                      <a:lvl5pPr eaLnBrk="0" hangingPunct="0">
                        <a:spcBef>
                          <a:spcPts val="1200"/>
                        </a:spcBef>
                        <a:defRPr>
                          <a:solidFill>
                            <a:srgbClr val="404040"/>
                          </a:solidFill>
                          <a:latin typeface="Calisto MT" panose="02040603050505030304" pitchFamily="18" charset="0"/>
                          <a:ea typeface="ＭＳ Ｐゴシック" panose="020B0600070205080204" pitchFamily="34" charset="-128"/>
                        </a:defRPr>
                      </a:lvl5pPr>
                      <a:lvl6pPr marL="4572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6pPr>
                      <a:lvl7pPr marL="9144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7pPr>
                      <a:lvl8pPr marL="13716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8pPr>
                      <a:lvl9pPr marL="1828800" eaLnBrk="0" fontAlgn="base" hangingPunct="0">
                        <a:spcBef>
                          <a:spcPts val="1200"/>
                        </a:spcBef>
                        <a:spcAft>
                          <a:spcPct val="0"/>
                        </a:spcAft>
                        <a:defRPr>
                          <a:solidFill>
                            <a:srgbClr val="404040"/>
                          </a:solidFill>
                          <a:latin typeface="Calisto MT" panose="0204060305050503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0" i="0" u="none" strike="noStrike" cap="none" normalizeH="0" baseline="0" smtClean="0">
                          <a:ln>
                            <a:noFill/>
                          </a:ln>
                          <a:solidFill>
                            <a:srgbClr val="000000"/>
                          </a:solidFill>
                          <a:effectLst/>
                          <a:latin typeface="Calisto MT" panose="02040603050505030304" pitchFamily="18" charset="0"/>
                          <a:ea typeface="ＭＳ Ｐゴシック" panose="020B0600070205080204" pitchFamily="34" charset="-128"/>
                        </a:rPr>
                        <a:t>cse7330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4D2"/>
                    </a:solidFill>
                  </a:tcPr>
                </a:tc>
                <a:extLst>
                  <a:ext uri="{0D108BD9-81ED-4DB2-BD59-A6C34878D82A}">
                    <a16:rowId xmlns:a16="http://schemas.microsoft.com/office/drawing/2014/main" val="778774307"/>
                  </a:ext>
                </a:extLst>
              </a:tr>
            </a:tbl>
          </a:graphicData>
        </a:graphic>
      </p:graphicFrame>
      <p:sp>
        <p:nvSpPr>
          <p:cNvPr id="25614" name="TextBox 4"/>
          <p:cNvSpPr txBox="1">
            <a:spLocks noChangeArrowheads="1"/>
          </p:cNvSpPr>
          <p:nvPr/>
        </p:nvSpPr>
        <p:spPr bwMode="auto">
          <a:xfrm>
            <a:off x="3200400" y="4572001"/>
            <a:ext cx="586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4000">
                <a:latin typeface="Calisto MT" panose="02040603050505030304" pitchFamily="18" charset="0"/>
              </a:rPr>
              <a:t>What Could Go Wrong??</a:t>
            </a:r>
          </a:p>
        </p:txBody>
      </p:sp>
    </p:spTree>
    <p:extLst>
      <p:ext uri="{BB962C8B-B14F-4D97-AF65-F5344CB8AC3E}">
        <p14:creationId xmlns:p14="http://schemas.microsoft.com/office/powerpoint/2010/main" val="3454802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ea typeface="ＭＳ Ｐゴシック" panose="020B0600070205080204" pitchFamily="34" charset="-128"/>
              </a:rPr>
              <a:t>Example Hack</a:t>
            </a:r>
          </a:p>
        </p:txBody>
      </p:sp>
      <p:pic>
        <p:nvPicPr>
          <p:cNvPr id="26627" name="Content Placeholder 3" descr="Picture 3.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593976" y="1524000"/>
            <a:ext cx="7693025" cy="4319588"/>
          </a:xfrm>
        </p:spPr>
      </p:pic>
      <p:sp>
        <p:nvSpPr>
          <p:cNvPr id="5" name="Right Arrow 4"/>
          <p:cNvSpPr/>
          <p:nvPr/>
        </p:nvSpPr>
        <p:spPr>
          <a:xfrm>
            <a:off x="4419600" y="3613666"/>
            <a:ext cx="533400" cy="22860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Calisto MT" panose="02040603050505030304" pitchFamily="18" charset="0"/>
            </a:endParaRPr>
          </a:p>
        </p:txBody>
      </p:sp>
      <p:sp>
        <p:nvSpPr>
          <p:cNvPr id="6" name="TextBox 5"/>
          <p:cNvSpPr txBox="1"/>
          <p:nvPr/>
        </p:nvSpPr>
        <p:spPr>
          <a:xfrm>
            <a:off x="2819401" y="3429000"/>
            <a:ext cx="1300163" cy="369888"/>
          </a:xfrm>
          <a:prstGeom prst="rect">
            <a:avLst/>
          </a:prstGeom>
          <a:solidFill>
            <a:schemeClr val="accent1">
              <a:lumMod val="60000"/>
              <a:lumOff val="40000"/>
            </a:schemeClr>
          </a:solidFill>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solidFill>
                  <a:srgbClr val="FF0000"/>
                </a:solidFill>
                <a:latin typeface="Calisto MT" panose="02040603050505030304" pitchFamily="18" charset="0"/>
              </a:rPr>
              <a:t>’ OR ‘a’=‘a</a:t>
            </a:r>
          </a:p>
        </p:txBody>
      </p:sp>
      <p:sp>
        <p:nvSpPr>
          <p:cNvPr id="7" name="TextBox 6"/>
          <p:cNvSpPr txBox="1"/>
          <p:nvPr/>
        </p:nvSpPr>
        <p:spPr>
          <a:xfrm>
            <a:off x="2819401" y="3854450"/>
            <a:ext cx="1300163" cy="368300"/>
          </a:xfrm>
          <a:prstGeom prst="rect">
            <a:avLst/>
          </a:prstGeom>
          <a:solidFill>
            <a:schemeClr val="accent1">
              <a:lumMod val="60000"/>
              <a:lumOff val="40000"/>
            </a:schemeClr>
          </a:solidFill>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solidFill>
                  <a:srgbClr val="FF0000"/>
                </a:solidFill>
                <a:latin typeface="Calisto MT" panose="02040603050505030304" pitchFamily="18" charset="0"/>
              </a:rPr>
              <a:t>’ OR ‘a’=‘a</a:t>
            </a:r>
          </a:p>
        </p:txBody>
      </p:sp>
      <p:sp>
        <p:nvSpPr>
          <p:cNvPr id="8" name="Right Arrow 7"/>
          <p:cNvSpPr/>
          <p:nvPr/>
        </p:nvSpPr>
        <p:spPr>
          <a:xfrm>
            <a:off x="4419600" y="3918466"/>
            <a:ext cx="533400" cy="22860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sz="1800">
              <a:solidFill>
                <a:srgbClr val="FFFFFF"/>
              </a:solidFill>
              <a:latin typeface="Calisto MT" panose="02040603050505030304" pitchFamily="18" charset="0"/>
            </a:endParaRPr>
          </a:p>
        </p:txBody>
      </p:sp>
      <p:sp>
        <p:nvSpPr>
          <p:cNvPr id="26636" name="TextBox 8"/>
          <p:cNvSpPr txBox="1">
            <a:spLocks noChangeArrowheads="1"/>
          </p:cNvSpPr>
          <p:nvPr/>
        </p:nvSpPr>
        <p:spPr bwMode="auto">
          <a:xfrm>
            <a:off x="2343150" y="5943601"/>
            <a:ext cx="7867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800">
                <a:latin typeface="Calisto MT" panose="02040603050505030304" pitchFamily="18" charset="0"/>
              </a:rPr>
              <a:t>SELECT * FROM `login` WHERE `user`=‘</a:t>
            </a:r>
            <a:r>
              <a:rPr lang="en-US" altLang="en-US" sz="1800" u="sng">
                <a:solidFill>
                  <a:srgbClr val="FF0000"/>
                </a:solidFill>
                <a:latin typeface="Calisto MT" panose="02040603050505030304" pitchFamily="18" charset="0"/>
              </a:rPr>
              <a:t>’ OR ‘a’=‘a</a:t>
            </a:r>
            <a:r>
              <a:rPr lang="en-US" altLang="en-US" sz="1800">
                <a:latin typeface="Calisto MT" panose="02040603050505030304" pitchFamily="18" charset="0"/>
              </a:rPr>
              <a:t>’ AND </a:t>
            </a:r>
            <a:br>
              <a:rPr lang="en-US" altLang="en-US" sz="1800">
                <a:latin typeface="Calisto MT" panose="02040603050505030304" pitchFamily="18" charset="0"/>
              </a:rPr>
            </a:br>
            <a:r>
              <a:rPr lang="en-US" altLang="en-US" sz="1800">
                <a:latin typeface="Calisto MT" panose="02040603050505030304" pitchFamily="18" charset="0"/>
              </a:rPr>
              <a:t>     `pass`=‘</a:t>
            </a:r>
            <a:r>
              <a:rPr lang="en-US" altLang="en-US" sz="1800" u="sng">
                <a:solidFill>
                  <a:srgbClr val="FF0000"/>
                </a:solidFill>
                <a:latin typeface="Calisto MT" panose="02040603050505030304" pitchFamily="18" charset="0"/>
              </a:rPr>
              <a:t>’ OR ‘a’=‘a</a:t>
            </a:r>
            <a:r>
              <a:rPr lang="en-US" altLang="en-US" sz="1800">
                <a:latin typeface="Calisto MT" panose="02040603050505030304" pitchFamily="18" charset="0"/>
              </a:rPr>
              <a:t>’</a:t>
            </a:r>
          </a:p>
        </p:txBody>
      </p:sp>
    </p:spTree>
    <p:extLst>
      <p:ext uri="{BB962C8B-B14F-4D97-AF65-F5344CB8AC3E}">
        <p14:creationId xmlns:p14="http://schemas.microsoft.com/office/powerpoint/2010/main" val="6896686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64</TotalTime>
  <Words>270</Words>
  <Application>Microsoft Office PowerPoint</Application>
  <PresentationFormat>Widescreen</PresentationFormat>
  <Paragraphs>49</Paragraphs>
  <Slides>12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 Unicode MS</vt:lpstr>
      <vt:lpstr>ＭＳ Ｐゴシック</vt:lpstr>
      <vt:lpstr>Arial</vt:lpstr>
      <vt:lpstr>Arial Black</vt:lpstr>
      <vt:lpstr>Calibri</vt:lpstr>
      <vt:lpstr>Calisto MT</vt:lpstr>
      <vt:lpstr>Times New Roman</vt:lpstr>
      <vt:lpstr>Wingdings</vt:lpstr>
      <vt:lpstr>Celestial</vt:lpstr>
      <vt:lpstr>SQL INJECTION Game</vt:lpstr>
      <vt:lpstr>PowerPoint Presentation</vt:lpstr>
      <vt:lpstr>Real World Examples</vt:lpstr>
      <vt:lpstr>Important Syntax</vt:lpstr>
      <vt:lpstr>Example Website</vt:lpstr>
      <vt:lpstr>PowerPoint Presentation</vt:lpstr>
      <vt:lpstr>Example Website</vt:lpstr>
      <vt:lpstr>Login Database Table</vt:lpstr>
      <vt:lpstr>Example Hack</vt:lpstr>
      <vt:lpstr>It Gets Worse!</vt:lpstr>
      <vt:lpstr>All Queries are Possible</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 Jin</dc:creator>
  <cp:lastModifiedBy>Ge Jin</cp:lastModifiedBy>
  <cp:revision>8</cp:revision>
  <dcterms:created xsi:type="dcterms:W3CDTF">2017-06-11T18:10:00Z</dcterms:created>
  <dcterms:modified xsi:type="dcterms:W3CDTF">2020-07-22T07:45:35Z</dcterms:modified>
</cp:coreProperties>
</file>