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  <a:latin typeface="Arial Black" panose="020B0A040201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2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59" y="123233"/>
            <a:ext cx="879388" cy="88447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4698" y="241745"/>
            <a:ext cx="1674600" cy="652442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Arial Black" panose="020B0A04020102020204" pitchFamily="34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3D Secure Cyber and Online Behavior Game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69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Understand the appropriate cyber and online behavior</a:t>
            </a:r>
          </a:p>
          <a:p>
            <a:r>
              <a:rPr lang="en-US" dirty="0"/>
              <a:t>Be able to identify the phishing email and legitimate email.</a:t>
            </a:r>
          </a:p>
          <a:p>
            <a:r>
              <a:rPr lang="en-US" dirty="0"/>
              <a:t>Be able to know how to handle phishing emails. </a:t>
            </a:r>
          </a:p>
          <a:p>
            <a:r>
              <a:rPr lang="en-US" dirty="0"/>
              <a:t>Be better aware of phony phone calls and developing countermeasures. </a:t>
            </a:r>
          </a:p>
          <a:p>
            <a:r>
              <a:rPr lang="en-US" dirty="0"/>
              <a:t>Be able to know how to protect personal information. </a:t>
            </a:r>
          </a:p>
        </p:txBody>
      </p:sp>
    </p:spTree>
    <p:extLst>
      <p:ext uri="{BB962C8B-B14F-4D97-AF65-F5344CB8AC3E}">
        <p14:creationId xmlns:p14="http://schemas.microsoft.com/office/powerpoint/2010/main" val="115606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online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79171"/>
            <a:ext cx="10131425" cy="4705004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Phishing email: An attempt </a:t>
            </a:r>
            <a:r>
              <a:rPr lang="en-US" dirty="0"/>
              <a:t>to obtain sensitive </a:t>
            </a:r>
            <a:r>
              <a:rPr lang="en-US" dirty="0" smtClean="0"/>
              <a:t>personal information </a:t>
            </a:r>
            <a:r>
              <a:rPr lang="en-US" dirty="0"/>
              <a:t>such as usernames, passwords, and credit card </a:t>
            </a:r>
            <a:r>
              <a:rPr lang="en-US" dirty="0" smtClean="0"/>
              <a:t>details, </a:t>
            </a:r>
            <a:r>
              <a:rPr lang="en-US" dirty="0"/>
              <a:t>by disguising as a trustworthy entity in an </a:t>
            </a:r>
            <a:r>
              <a:rPr lang="en-US" dirty="0" smtClean="0"/>
              <a:t>email.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annual worldwide impact of phishing could be as high as US$5 </a:t>
            </a:r>
            <a:r>
              <a:rPr lang="en-US" dirty="0" smtClean="0"/>
              <a:t>billion</a:t>
            </a:r>
          </a:p>
          <a:p>
            <a:r>
              <a:rPr lang="en-US" dirty="0"/>
              <a:t>Text </a:t>
            </a:r>
            <a:r>
              <a:rPr lang="en-US" dirty="0" smtClean="0"/>
              <a:t>Messages </a:t>
            </a:r>
            <a:r>
              <a:rPr lang="en-US" dirty="0"/>
              <a:t>(</a:t>
            </a:r>
            <a:r>
              <a:rPr lang="en-US" dirty="0" err="1" smtClean="0"/>
              <a:t>Smishing</a:t>
            </a:r>
            <a:r>
              <a:rPr lang="en-US" dirty="0"/>
              <a:t>): basically phishing scams that are sent over Short Message Service (SMS) text messages. </a:t>
            </a:r>
            <a:endParaRPr lang="en-US" dirty="0" smtClean="0"/>
          </a:p>
          <a:p>
            <a:r>
              <a:rPr lang="en-US" dirty="0" smtClean="0"/>
              <a:t>Trustworthy/Secure Website:</a:t>
            </a:r>
          </a:p>
          <a:p>
            <a:pPr lvl="1"/>
            <a:r>
              <a:rPr lang="en-US" dirty="0"/>
              <a:t>Look for a secure connection </a:t>
            </a:r>
            <a:r>
              <a:rPr lang="en-US" dirty="0" smtClean="0"/>
              <a:t>protocol </a:t>
            </a:r>
            <a:r>
              <a:rPr lang="en-US" dirty="0"/>
              <a:t>HTTPS://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lock icon in the address bar also indicates a more secure connection, which makes it harder for a hacker to view the information that you type.</a:t>
            </a:r>
          </a:p>
          <a:p>
            <a:pPr lvl="1"/>
            <a:r>
              <a:rPr lang="en-US" dirty="0" smtClean="0"/>
              <a:t>Look </a:t>
            </a:r>
            <a:r>
              <a:rPr lang="en-US" dirty="0"/>
              <a:t>at the Domain </a:t>
            </a:r>
            <a:r>
              <a:rPr lang="en-US" dirty="0" smtClean="0"/>
              <a:t>name: </a:t>
            </a:r>
          </a:p>
          <a:p>
            <a:pPr lvl="2"/>
            <a:r>
              <a:rPr lang="en-US" dirty="0" smtClean="0"/>
              <a:t>Limited: .</a:t>
            </a:r>
            <a:r>
              <a:rPr lang="en-US" dirty="0" err="1" smtClean="0"/>
              <a:t>edu</a:t>
            </a:r>
            <a:r>
              <a:rPr lang="en-US" dirty="0" smtClean="0"/>
              <a:t>, .</a:t>
            </a:r>
            <a:r>
              <a:rPr lang="en-US" dirty="0" err="1" smtClean="0"/>
              <a:t>gov</a:t>
            </a:r>
            <a:r>
              <a:rPr lang="en-US" dirty="0" smtClean="0"/>
              <a:t>, .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/>
              <a:t>.</a:t>
            </a:r>
            <a:r>
              <a:rPr lang="en-US" dirty="0" smtClean="0"/>
              <a:t>mil</a:t>
            </a:r>
          </a:p>
          <a:p>
            <a:pPr lvl="2"/>
            <a:r>
              <a:rPr lang="en-US" dirty="0" smtClean="0"/>
              <a:t>Open: .com, .org, </a:t>
            </a:r>
            <a:r>
              <a:rPr lang="en-US" dirty="0" err="1" smtClean="0"/>
              <a:t>.net</a:t>
            </a:r>
            <a:endParaRPr lang="en-US" dirty="0"/>
          </a:p>
          <a:p>
            <a:pPr lvl="2"/>
            <a:r>
              <a:rPr lang="en-US" dirty="0"/>
              <a:t>10 most suspicious Top-Level Domain list: .zip, .review, .country, .</a:t>
            </a:r>
            <a:r>
              <a:rPr lang="en-US" dirty="0" err="1"/>
              <a:t>kim</a:t>
            </a:r>
            <a:r>
              <a:rPr lang="en-US" dirty="0"/>
              <a:t>, .cricket, .science, .work, .party, .</a:t>
            </a:r>
            <a:r>
              <a:rPr lang="en-US" dirty="0" err="1"/>
              <a:t>gq</a:t>
            </a:r>
            <a:r>
              <a:rPr lang="en-US" dirty="0"/>
              <a:t>, .link</a:t>
            </a:r>
          </a:p>
          <a:p>
            <a:pPr lvl="3"/>
            <a:r>
              <a:rPr lang="en-US" dirty="0"/>
              <a:t>95 percent of the sites associated with these TLDs had been flagged for suspicious activities, such as spam, scam, potentially unwanted software, malware, botnet and/or </a:t>
            </a:r>
            <a:r>
              <a:rPr lang="en-US" dirty="0" smtClean="0"/>
              <a:t>phishing</a:t>
            </a:r>
          </a:p>
          <a:p>
            <a:r>
              <a:rPr lang="en-US" dirty="0"/>
              <a:t>Identify public </a:t>
            </a:r>
            <a:r>
              <a:rPr lang="en-US" dirty="0" err="1"/>
              <a:t>v.s</a:t>
            </a:r>
            <a:r>
              <a:rPr lang="en-US" dirty="0"/>
              <a:t>. secure Wi-Fi</a:t>
            </a:r>
            <a:endParaRPr lang="en-US" dirty="0" smtClean="0"/>
          </a:p>
          <a:p>
            <a:pPr marL="285750" lvl="1"/>
            <a:r>
              <a:rPr lang="en-US" dirty="0"/>
              <a:t>Strong </a:t>
            </a:r>
            <a:r>
              <a:rPr lang="en-US" dirty="0" smtClean="0"/>
              <a:t>Password</a:t>
            </a:r>
          </a:p>
          <a:p>
            <a:pPr marL="285750" lvl="1"/>
            <a:r>
              <a:rPr lang="en-US" dirty="0" err="1" smtClean="0"/>
              <a:t>AntiVirus</a:t>
            </a:r>
            <a:r>
              <a:rPr lang="en-US" dirty="0" smtClean="0"/>
              <a:t>, System </a:t>
            </a:r>
            <a:r>
              <a:rPr lang="en-US" dirty="0" err="1" smtClean="0"/>
              <a:t>Udate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4208" y="5114809"/>
            <a:ext cx="969463" cy="120619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064" y="5114809"/>
            <a:ext cx="2762714" cy="120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27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risk and consequence of mishandling phishing emails?</a:t>
            </a:r>
          </a:p>
          <a:p>
            <a:r>
              <a:rPr lang="en-US" dirty="0"/>
              <a:t>What is the risk of mishandling text messages, phony phone calls, and fake website?</a:t>
            </a:r>
          </a:p>
          <a:p>
            <a:r>
              <a:rPr lang="en-US" dirty="0"/>
              <a:t>What is the risk of releasing your personal information?</a:t>
            </a:r>
          </a:p>
        </p:txBody>
      </p:sp>
    </p:spTree>
    <p:extLst>
      <p:ext uri="{BB962C8B-B14F-4D97-AF65-F5344CB8AC3E}">
        <p14:creationId xmlns:p14="http://schemas.microsoft.com/office/powerpoint/2010/main" val="26692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99</TotalTime>
  <Words>313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Black</vt:lpstr>
      <vt:lpstr>Calibri</vt:lpstr>
      <vt:lpstr>Celestial</vt:lpstr>
      <vt:lpstr>3D Secure Cyber and Online Behavior Game</vt:lpstr>
      <vt:lpstr>Learning Objectives</vt:lpstr>
      <vt:lpstr>Secure online behaviors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 Jin</dc:creator>
  <cp:lastModifiedBy>Ge Jin</cp:lastModifiedBy>
  <cp:revision>11</cp:revision>
  <dcterms:created xsi:type="dcterms:W3CDTF">2017-06-11T18:10:00Z</dcterms:created>
  <dcterms:modified xsi:type="dcterms:W3CDTF">2020-07-22T07:27:34Z</dcterms:modified>
</cp:coreProperties>
</file>