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8" r:id="rId9"/>
    <p:sldId id="270" r:id="rId10"/>
    <p:sldId id="271"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AEB87-2669-4D24-8A43-2CDF208C7B5D}" type="datetimeFigureOut">
              <a:rPr lang="en-US" smtClean="0"/>
              <a:t>7/22/2020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33E8F-D467-4FC4-B778-A72B45C4AC76}" type="slidenum">
              <a:rPr lang="en-US" smtClean="0"/>
              <a:t>‹#›</a:t>
            </a:fld>
            <a:endParaRPr lang="en-US"/>
          </a:p>
        </p:txBody>
      </p:sp>
    </p:spTree>
    <p:extLst>
      <p:ext uri="{BB962C8B-B14F-4D97-AF65-F5344CB8AC3E}">
        <p14:creationId xmlns:p14="http://schemas.microsoft.com/office/powerpoint/2010/main" val="115763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ChangeArrowheads="1" noTextEdit="1"/>
          </p:cNvSpPr>
          <p:nvPr>
            <p:ph type="sldImg"/>
          </p:nvPr>
        </p:nvSpPr>
        <p:spPr>
          <a:ln/>
        </p:spPr>
      </p:sp>
      <p:sp>
        <p:nvSpPr>
          <p:cNvPr id="52227" name="Text Box 2"/>
          <p:cNvSpPr txBox="1">
            <a:spLocks noChangeArrowheads="1"/>
          </p:cNvSpPr>
          <p:nvPr>
            <p:ph type="body" idx="1"/>
          </p:nvPr>
        </p:nvSpPr>
        <p:spPr>
          <a:xfrm>
            <a:off x="914400" y="4343400"/>
            <a:ext cx="5029200" cy="1347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Access Controls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There are a number of physical access controls that are uniquely suited to the physical entry and exit of people to and from the organization’s facilities, including biometrics, smart cards and wireless enabled keycards.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308357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ChangeArrowheads="1" noTextEdit="1"/>
          </p:cNvSpPr>
          <p:nvPr>
            <p:ph type="sldImg"/>
          </p:nvPr>
        </p:nvSpPr>
        <p:spPr>
          <a:ln/>
        </p:spPr>
      </p:sp>
      <p:sp>
        <p:nvSpPr>
          <p:cNvPr id="53251" name="Text Box 2"/>
          <p:cNvSpPr txBox="1">
            <a:spLocks noChangeArrowheads="1"/>
          </p:cNvSpPr>
          <p:nvPr>
            <p:ph type="body" idx="1"/>
          </p:nvPr>
        </p:nvSpPr>
        <p:spPr>
          <a:xfrm>
            <a:off x="914400" y="4343400"/>
            <a:ext cx="5029200" cy="2374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Facilities Management</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Before examining access controls, understand the concept of a secure facility and its design.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From the point of view of facilities management, a secure facility is a physical location that has been engineered with controls designed to minimize the risk of attacks from physical threats.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A secure facility can use the natural terrain; traffic flow, urban development, and can complement these features with protection mechanisms, such as fences, gates, walls, guards, and alarms.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3642229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ChangeArrowheads="1" noTextEdit="1"/>
          </p:cNvSpPr>
          <p:nvPr>
            <p:ph type="sldImg"/>
          </p:nvPr>
        </p:nvSpPr>
        <p:spPr>
          <a:ln/>
        </p:spPr>
      </p:sp>
      <p:sp>
        <p:nvSpPr>
          <p:cNvPr id="54275" name="Text Box 2"/>
          <p:cNvSpPr txBox="1">
            <a:spLocks noChangeArrowheads="1"/>
          </p:cNvSpPr>
          <p:nvPr>
            <p:ph type="body" idx="1"/>
          </p:nvPr>
        </p:nvSpPr>
        <p:spPr>
          <a:xfrm>
            <a:off x="914400" y="4343400"/>
            <a:ext cx="5029200" cy="3687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Controls for Protecting the Secure Facility</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There are a number of physical security controls and issues that the organization’s communities of interest should consider together when implementing physical security:</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Walls, Fencing, and Gates.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Guards to apply human reasoning.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Dogs to provide their keen sense of smell and hearing and  to be placed in harm’s way in lieu of humans.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ID Cards and Badges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Locks and Keys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Mantraps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Electronic Monitoring</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Alarms and Alarm Systems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Computer Rooms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Walls and Doors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2562068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ChangeArrowheads="1" noTextEdit="1"/>
          </p:cNvSpPr>
          <p:nvPr>
            <p:ph type="sldImg"/>
          </p:nvPr>
        </p:nvSpPr>
        <p:spPr>
          <a:ln/>
        </p:spPr>
      </p:sp>
      <p:sp>
        <p:nvSpPr>
          <p:cNvPr id="55299" name="Text Box 2"/>
          <p:cNvSpPr txBox="1">
            <a:spLocks noChangeArrowheads="1"/>
          </p:cNvSpPr>
          <p:nvPr>
            <p:ph type="body" idx="1"/>
          </p:nvPr>
        </p:nvSpPr>
        <p:spPr>
          <a:xfrm>
            <a:off x="914400" y="4343400"/>
            <a:ext cx="5029200" cy="29797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ID Cards and Badges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One area of access control that ties physical security with information access control is the use of identification cards (ID) and name badges. An ID card is typically worn concealed, whereas a name badge is visible.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These devices are forms of biometrics (facial recognition) to identify and authenticate an authorized individual with access to the facility.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With the addition of a magnetic strip or radio chip, the ID card can provide access control.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A name badge or ID should not be the only control for access to restricted areas, as they can be easily duplicated, stolen, and modified.</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Tailgating occurs when an authorized individual presents a key and a door is opened, but other individuals, who may or may not be authorized, also enter the unlocked door.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58641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ChangeArrowheads="1" noTextEdit="1"/>
          </p:cNvSpPr>
          <p:nvPr>
            <p:ph type="sldImg"/>
          </p:nvPr>
        </p:nvSpPr>
        <p:spPr>
          <a:ln/>
        </p:spPr>
      </p:sp>
      <p:sp>
        <p:nvSpPr>
          <p:cNvPr id="56323" name="Text Box 2"/>
          <p:cNvSpPr txBox="1">
            <a:spLocks noChangeArrowheads="1"/>
          </p:cNvSpPr>
          <p:nvPr>
            <p:ph type="body" idx="1"/>
          </p:nvPr>
        </p:nvSpPr>
        <p:spPr>
          <a:xfrm>
            <a:off x="914400" y="4343400"/>
            <a:ext cx="5029200" cy="3641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Locks and Keys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There are two types of locks: mechanical and electro-mechanical.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 mechanical lock relies on a key of carefully shaped pieces of metal that turn tumblers to release secured loops of steel, aluminum, or brass (in brass padlocks).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 electro-mechanical lock can accept a variety of inputs including keys that are magnetic strips on ID Cards, radio signals from name badges, PINs typed into a keypad.</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Locks are divided into four categories: manual, programmable, electronic, and biometric.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As part of general management’s responsibility for the physical environment, the management of keys and locks is a fundamental concern.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Sometimes locks fail and facilities need alternative procedures for access.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Locks fail in one of two ways: when the lock of a door fails and the door becomes unlocked, that is a fail-safe lock; when the lock of a door fails and the door remains locked, this is a fail-secure lock.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1372369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ChangeArrowheads="1" noTextEdit="1"/>
          </p:cNvSpPr>
          <p:nvPr>
            <p:ph type="sldImg"/>
          </p:nvPr>
        </p:nvSpPr>
        <p:spPr>
          <a:ln/>
        </p:spPr>
      </p:sp>
      <p:sp>
        <p:nvSpPr>
          <p:cNvPr id="58371" name="Text Box 2"/>
          <p:cNvSpPr txBox="1">
            <a:spLocks noChangeArrowheads="1"/>
          </p:cNvSpPr>
          <p:nvPr>
            <p:ph type="body" idx="1"/>
          </p:nvPr>
        </p:nvSpPr>
        <p:spPr>
          <a:xfrm>
            <a:off x="914400" y="4343400"/>
            <a:ext cx="5029200" cy="2135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Mantraps</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A mantrap is a small enclosure that has an entry point and a different exit point.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 individual entering the facility, area, or room, enters the mantrap, requests access through some form of electronic or biometric lock and key, and if verified, is allowed to exit the mantrap into the facility.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This is called a mantrap, because if the individual is denied entry, the mantrap does not allow exit until a security official overrides the automatic locks of the enclosure.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2790594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ChangeArrowheads="1" noTextEdit="1"/>
          </p:cNvSpPr>
          <p:nvPr>
            <p:ph type="sldImg"/>
          </p:nvPr>
        </p:nvSpPr>
        <p:spPr>
          <a:ln/>
        </p:spPr>
      </p:sp>
      <p:sp>
        <p:nvSpPr>
          <p:cNvPr id="60419" name="Text Box 2"/>
          <p:cNvSpPr txBox="1">
            <a:spLocks noChangeArrowheads="1"/>
          </p:cNvSpPr>
          <p:nvPr>
            <p:ph type="body" idx="1"/>
          </p:nvPr>
        </p:nvSpPr>
        <p:spPr>
          <a:xfrm>
            <a:off x="914400" y="4343400"/>
            <a:ext cx="5029200" cy="2374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4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t>Electronic Monitoring</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Used to record events within a specific area or areas where other types of physical controls are not practical.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Monitoring frequently uses cameras viewing individuals, while on the other end of these cameras are video cassette recorders and related machinery that captures the video feed.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These systems have drawbacks as for the most part they are reactive and do not prevent access or prohibited activity.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t>Recorded monitoring requires an individual to review the information collected.</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p>
        </p:txBody>
      </p:sp>
    </p:spTree>
    <p:extLst>
      <p:ext uri="{BB962C8B-B14F-4D97-AF65-F5344CB8AC3E}">
        <p14:creationId xmlns:p14="http://schemas.microsoft.com/office/powerpoint/2010/main" val="7670725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64267"/>
            <a:ext cx="7197726" cy="2421464"/>
          </a:xfrm>
        </p:spPr>
        <p:txBody>
          <a:bodyPr anchor="b">
            <a:normAutofit/>
          </a:bodyPr>
          <a:lstStyle>
            <a:lvl1pPr algn="r">
              <a:defRPr sz="4800">
                <a:effectLst/>
                <a:latin typeface="Arial Black" panose="020B0A040201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2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759" y="123233"/>
            <a:ext cx="879388" cy="884471"/>
          </a:xfrm>
          <a:prstGeom prst="rect">
            <a:avLst/>
          </a:prstGeom>
        </p:spPr>
      </p:pic>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98" y="241745"/>
            <a:ext cx="1674600" cy="652442"/>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normAutofit/>
          </a:bodyPr>
          <a:lstStyle>
            <a:lvl1pPr>
              <a:defRPr sz="3600"/>
            </a:lvl1pPr>
            <a:lvl2pPr>
              <a:defRPr sz="3200"/>
            </a:lvl2pPr>
            <a:lvl3pPr>
              <a:defRPr sz="28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Arial Black" panose="020B0A04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Arial" panose="020B0604020202020204" pitchFamily="34" charset="0"/>
          <a:ea typeface="+mn-ea"/>
          <a:cs typeface="Arial" panose="020B0604020202020204" pitchFamily="34" charset="0"/>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Arial" panose="020B0604020202020204" pitchFamily="34" charset="0"/>
          <a:ea typeface="+mn-ea"/>
          <a:cs typeface="Arial" panose="020B0604020202020204" pitchFamily="34" charset="0"/>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9554" y="1964267"/>
            <a:ext cx="7650571" cy="2421464"/>
          </a:xfrm>
        </p:spPr>
        <p:txBody>
          <a:bodyPr/>
          <a:lstStyle/>
          <a:p>
            <a:r>
              <a:rPr lang="en-US" dirty="0" smtClean="0"/>
              <a:t>Physical Security </a:t>
            </a:r>
            <a:br>
              <a:rPr lang="en-US" dirty="0" smtClean="0"/>
            </a:br>
            <a:r>
              <a:rPr lang="en-US" dirty="0" smtClean="0"/>
              <a:t>Day Game</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855695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B0B4D4-CD89-4E61-B280-4091DBFB87C1}"/>
              </a:ext>
            </a:extLst>
          </p:cNvPr>
          <p:cNvSpPr>
            <a:spLocks noGrp="1"/>
          </p:cNvSpPr>
          <p:nvPr>
            <p:ph type="title"/>
          </p:nvPr>
        </p:nvSpPr>
        <p:spPr>
          <a:xfrm>
            <a:off x="1981200" y="274638"/>
            <a:ext cx="8223250" cy="868362"/>
          </a:xfrm>
        </p:spPr>
        <p:txBody>
          <a:bodyPr>
            <a:normAutofit fontScale="90000"/>
          </a:bodyPr>
          <a:lstStyle/>
          <a:p>
            <a:pPr algn="l"/>
            <a:r>
              <a:rPr lang="en-US" sz="4000" dirty="0"/>
              <a:t>Effective physical security measures</a:t>
            </a:r>
          </a:p>
        </p:txBody>
      </p:sp>
      <p:sp>
        <p:nvSpPr>
          <p:cNvPr id="4" name="Content Placeholder 3">
            <a:extLst>
              <a:ext uri="{FF2B5EF4-FFF2-40B4-BE49-F238E27FC236}">
                <a16:creationId xmlns:a16="http://schemas.microsoft.com/office/drawing/2014/main" id="{0E40B23C-BCC8-4ED7-8071-CA329662CEFE}"/>
              </a:ext>
            </a:extLst>
          </p:cNvPr>
          <p:cNvSpPr>
            <a:spLocks noGrp="1"/>
          </p:cNvSpPr>
          <p:nvPr>
            <p:ph idx="1"/>
          </p:nvPr>
        </p:nvSpPr>
        <p:spPr>
          <a:xfrm>
            <a:off x="1981200" y="1295400"/>
            <a:ext cx="8223250" cy="5060950"/>
          </a:xfrm>
        </p:spPr>
        <p:txBody>
          <a:bodyPr>
            <a:normAutofit lnSpcReduction="10000"/>
          </a:bodyPr>
          <a:lstStyle/>
          <a:p>
            <a:r>
              <a:rPr lang="en-US" sz="2000" b="1" dirty="0">
                <a:solidFill>
                  <a:srgbClr val="FFC000"/>
                </a:solidFill>
              </a:rPr>
              <a:t>Closed Circuit Television (CCTV): </a:t>
            </a:r>
            <a:r>
              <a:rPr lang="en-US" sz="2000" dirty="0"/>
              <a:t>CCTV is a surveillance tool that provides an added set of eyes. Now a days CCTV surveillance systems can be easily integrated with monitoring devices, alarm systems and access control devices. Which helps to identify and interrupt security breaches before they occur.</a:t>
            </a:r>
          </a:p>
          <a:p>
            <a:r>
              <a:rPr lang="en-US" sz="2000" b="1" dirty="0">
                <a:solidFill>
                  <a:srgbClr val="FFC000"/>
                </a:solidFill>
              </a:rPr>
              <a:t>Intrusion detection Alarms</a:t>
            </a:r>
            <a:r>
              <a:rPr lang="en-US" sz="2000" dirty="0"/>
              <a:t>: It detects unauthorized entry into the building and also notifies Police/Fire department in case of any emergency. Alarm sensors are placed inside, outside or around the perimeter of building, when a sensor detects unauthorized entry it triggers alarm.</a:t>
            </a:r>
          </a:p>
          <a:p>
            <a:r>
              <a:rPr lang="en-US" sz="2000" b="1" dirty="0">
                <a:solidFill>
                  <a:srgbClr val="FFC000"/>
                </a:solidFill>
              </a:rPr>
              <a:t>Security Lighting</a:t>
            </a:r>
            <a:r>
              <a:rPr lang="en-US" sz="2000" dirty="0"/>
              <a:t>: Lighting and security go hand in hand. Installation of improved lighting inside and outside of the building reduces the risk of attacks. </a:t>
            </a:r>
          </a:p>
          <a:p>
            <a:r>
              <a:rPr lang="en-US" sz="2000" b="1" dirty="0">
                <a:solidFill>
                  <a:srgbClr val="FFC000"/>
                </a:solidFill>
              </a:rPr>
              <a:t>Access control systems</a:t>
            </a:r>
            <a:r>
              <a:rPr lang="en-US" sz="2000" dirty="0"/>
              <a:t>: It restricts unauthorized entry through doors/gates. There are different types of access control systems such as Key card, Key fob, biometric (finger print, retina scan) etc.</a:t>
            </a:r>
          </a:p>
          <a:p>
            <a:endParaRPr lang="en-US" sz="1800" dirty="0"/>
          </a:p>
        </p:txBody>
      </p:sp>
      <p:sp>
        <p:nvSpPr>
          <p:cNvPr id="2" name="Slide Number Placeholder 1">
            <a:extLst>
              <a:ext uri="{FF2B5EF4-FFF2-40B4-BE49-F238E27FC236}">
                <a16:creationId xmlns:a16="http://schemas.microsoft.com/office/drawing/2014/main" id="{9AD92917-A89F-419B-ADA5-C4DEE55C973C}"/>
              </a:ext>
            </a:extLst>
          </p:cNvPr>
          <p:cNvSpPr>
            <a:spLocks noGrp="1"/>
          </p:cNvSpPr>
          <p:nvPr>
            <p:ph type="sldNum" idx="12"/>
          </p:nvPr>
        </p:nvSpPr>
        <p:spPr/>
        <p:txBody>
          <a:bodyPr/>
          <a:lstStyle/>
          <a:p>
            <a:fld id="{EAEF6202-89B9-41A3-8CBC-97223D5C7EE7}" type="slidenum">
              <a:rPr lang="zh-CN" altLang="en-GB" smtClean="0"/>
              <a:pPr/>
              <a:t>10</a:t>
            </a:fld>
            <a:endParaRPr lang="en-GB" altLang="zh-CN"/>
          </a:p>
        </p:txBody>
      </p:sp>
    </p:spTree>
    <p:extLst>
      <p:ext uri="{BB962C8B-B14F-4D97-AF65-F5344CB8AC3E}">
        <p14:creationId xmlns:p14="http://schemas.microsoft.com/office/powerpoint/2010/main" val="3790561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What are techniques to enforce physical security?</a:t>
            </a:r>
          </a:p>
          <a:p>
            <a:r>
              <a:rPr lang="en-US" dirty="0"/>
              <a:t>List out all physical security techniques in this game.</a:t>
            </a:r>
          </a:p>
          <a:p>
            <a:r>
              <a:rPr lang="en-US" dirty="0"/>
              <a:t>How Layering principle has been applied to the physical security game?</a:t>
            </a:r>
            <a:endParaRPr lang="en-US" dirty="0"/>
          </a:p>
        </p:txBody>
      </p:sp>
    </p:spTree>
    <p:extLst>
      <p:ext uri="{BB962C8B-B14F-4D97-AF65-F5344CB8AC3E}">
        <p14:creationId xmlns:p14="http://schemas.microsoft.com/office/powerpoint/2010/main" val="2669223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53440" y="152400"/>
            <a:ext cx="9052560" cy="1143000"/>
          </a:xfrm>
        </p:spPr>
        <p:txBody>
          <a:bodyPr>
            <a:normAutofit/>
          </a:bodyPr>
          <a:lstStyle/>
          <a:p>
            <a:r>
              <a:rPr lang="en-US" altLang="en-US" dirty="0"/>
              <a:t>Physical</a:t>
            </a:r>
            <a:r>
              <a:rPr lang="en-US" altLang="en-US" dirty="0" smtClean="0"/>
              <a:t> Security</a:t>
            </a:r>
            <a:endParaRPr lang="en-US" altLang="en-US" dirty="0"/>
          </a:p>
        </p:txBody>
      </p:sp>
      <p:sp>
        <p:nvSpPr>
          <p:cNvPr id="4099" name="Rectangle 3"/>
          <p:cNvSpPr>
            <a:spLocks noGrp="1" noChangeArrowheads="1"/>
          </p:cNvSpPr>
          <p:nvPr>
            <p:ph type="body" idx="1"/>
          </p:nvPr>
        </p:nvSpPr>
        <p:spPr>
          <a:xfrm>
            <a:off x="853439" y="1602376"/>
            <a:ext cx="9379131" cy="3718561"/>
          </a:xfrm>
        </p:spPr>
        <p:txBody>
          <a:bodyPr>
            <a:normAutofit/>
          </a:bodyPr>
          <a:lstStyle/>
          <a:p>
            <a:pPr>
              <a:lnSpc>
                <a:spcPct val="90000"/>
              </a:lnSpc>
            </a:pPr>
            <a:r>
              <a:rPr lang="en-US" altLang="en-US" dirty="0" smtClean="0"/>
              <a:t>Physical Security</a:t>
            </a:r>
            <a:endParaRPr lang="en-US" altLang="en-US" dirty="0"/>
          </a:p>
          <a:p>
            <a:pPr lvl="1">
              <a:lnSpc>
                <a:spcPct val="90000"/>
              </a:lnSpc>
            </a:pPr>
            <a:r>
              <a:rPr lang="en-US" altLang="en-US" dirty="0"/>
              <a:t>Most common security discipline</a:t>
            </a:r>
          </a:p>
          <a:p>
            <a:pPr lvl="1">
              <a:lnSpc>
                <a:spcPct val="90000"/>
              </a:lnSpc>
            </a:pPr>
            <a:r>
              <a:rPr lang="en-US" altLang="en-US" dirty="0"/>
              <a:t>Protect facilities and contents</a:t>
            </a:r>
          </a:p>
          <a:p>
            <a:pPr lvl="2">
              <a:lnSpc>
                <a:spcPct val="90000"/>
              </a:lnSpc>
            </a:pPr>
            <a:r>
              <a:rPr lang="en-US" altLang="en-US" dirty="0"/>
              <a:t>Plants, labs, stores, parking areas, loading areas, warehouses, offices, equipment, machines, tools, vehicles, products, </a:t>
            </a:r>
            <a:r>
              <a:rPr lang="en-US" altLang="en-US" dirty="0" smtClean="0"/>
              <a:t>materials</a:t>
            </a:r>
            <a:endParaRPr lang="en-US" altLang="en-US" dirty="0"/>
          </a:p>
        </p:txBody>
      </p:sp>
    </p:spTree>
    <p:extLst>
      <p:ext uri="{BB962C8B-B14F-4D97-AF65-F5344CB8AC3E}">
        <p14:creationId xmlns:p14="http://schemas.microsoft.com/office/powerpoint/2010/main" val="3521383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idx="4294967295"/>
          </p:nvPr>
        </p:nvSpPr>
        <p:spPr>
          <a:xfrm>
            <a:off x="2460171" y="494258"/>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Access Controls</a:t>
            </a:r>
          </a:p>
        </p:txBody>
      </p:sp>
      <p:sp>
        <p:nvSpPr>
          <p:cNvPr id="8195" name="Rectangle 2"/>
          <p:cNvSpPr>
            <a:spLocks noGrp="1" noChangeArrowheads="1"/>
          </p:cNvSpPr>
          <p:nvPr>
            <p:ph type="body" idx="4294967295"/>
          </p:nvPr>
        </p:nvSpPr>
        <p:spPr>
          <a:xfrm>
            <a:off x="1295400" y="1637211"/>
            <a:ext cx="8231188" cy="3692435"/>
          </a:xfrm>
        </p:spPr>
        <p:txBody>
          <a:bodyPr vert="horz" lIns="90000" tIns="46800" rIns="90000" bIns="46800" rtlCol="0" anchor="ctr">
            <a:normAutofit/>
          </a:bodyPr>
          <a:lstStyle/>
          <a:p>
            <a:pPr>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	There are a number of physical access controls that are uniquely suited to the physical entry and exit of people to and from the organization’s facilities, including</a:t>
            </a:r>
          </a:p>
          <a:p>
            <a:pPr lvl="1">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t>biometrics </a:t>
            </a:r>
          </a:p>
          <a:p>
            <a:pPr lvl="1">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t>smart cards</a:t>
            </a:r>
          </a:p>
          <a:p>
            <a:pPr lvl="1">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t>wireless enabled </a:t>
            </a:r>
            <a:r>
              <a:rPr lang="en-GB" altLang="en-US" sz="2000" dirty="0" err="1"/>
              <a:t>keycards</a:t>
            </a:r>
            <a:endParaRPr lang="en-GB" altLang="en-US" sz="2000" dirty="0"/>
          </a:p>
          <a:p>
            <a:pPr>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dirty="0"/>
          </a:p>
        </p:txBody>
      </p:sp>
    </p:spTree>
    <p:extLst>
      <p:ext uri="{BB962C8B-B14F-4D97-AF65-F5344CB8AC3E}">
        <p14:creationId xmlns:p14="http://schemas.microsoft.com/office/powerpoint/2010/main" val="41100304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idx="4294967295"/>
          </p:nvPr>
        </p:nvSpPr>
        <p:spPr>
          <a:xfrm>
            <a:off x="1981200" y="398463"/>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Facilities Management</a:t>
            </a:r>
          </a:p>
        </p:txBody>
      </p:sp>
      <p:sp>
        <p:nvSpPr>
          <p:cNvPr id="9219" name="Rectangle 2"/>
          <p:cNvSpPr>
            <a:spLocks noGrp="1" noChangeArrowheads="1"/>
          </p:cNvSpPr>
          <p:nvPr>
            <p:ph type="body" idx="4294967295"/>
          </p:nvPr>
        </p:nvSpPr>
        <p:spPr>
          <a:xfrm>
            <a:off x="557349" y="1719263"/>
            <a:ext cx="9655039" cy="4413250"/>
          </a:xfrm>
        </p:spPr>
        <p:txBody>
          <a:bodyPr vert="horz" lIns="90000" tIns="46800" rIns="90000" bIns="46800" rtlCol="0" anchor="ctr">
            <a:normAutofit/>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A secure facility is a physical location that has been engineered with controls designed to minimize the risk of attacks from physical threats</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A secure facility can use the natural terrain; traffic flow, urban development, and can complement these features with protection mechanisms such as fences, gates, walls, guards, and alarms</a:t>
            </a:r>
          </a:p>
        </p:txBody>
      </p:sp>
    </p:spTree>
    <p:extLst>
      <p:ext uri="{BB962C8B-B14F-4D97-AF65-F5344CB8AC3E}">
        <p14:creationId xmlns:p14="http://schemas.microsoft.com/office/powerpoint/2010/main" val="137611949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idx="4294967295"/>
          </p:nvPr>
        </p:nvSpPr>
        <p:spPr>
          <a:xfrm>
            <a:off x="1981200" y="392204"/>
            <a:ext cx="7545388" cy="1295400"/>
          </a:xfrm>
        </p:spPr>
        <p:txBody>
          <a:bodyPr vert="horz" lIns="90000" tIns="46800" rIns="90000" bIns="46800" rtlCol="0" anchor="ct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Controls for Protecting the Secure Facility</a:t>
            </a:r>
          </a:p>
        </p:txBody>
      </p:sp>
      <p:sp>
        <p:nvSpPr>
          <p:cNvPr id="10243" name="Rectangle 2"/>
          <p:cNvSpPr>
            <a:spLocks noGrp="1" noChangeArrowheads="1"/>
          </p:cNvSpPr>
          <p:nvPr>
            <p:ph type="body" idx="4294967295"/>
          </p:nvPr>
        </p:nvSpPr>
        <p:spPr>
          <a:xfrm>
            <a:off x="1981200" y="2043113"/>
            <a:ext cx="4038600" cy="4089400"/>
          </a:xfrm>
        </p:spPr>
        <p:txBody>
          <a:bodyPr vert="horz" lIns="90000" tIns="46800" rIns="90000" bIns="46800" rtlCol="0" anchor="ctr">
            <a:normAutofit/>
          </a:bodyPr>
          <a:lstStyle/>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Walls, Fencing, and Gates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Guards </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Dogs, ID Cards, and Badges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Locks and Keys</a:t>
            </a:r>
          </a:p>
          <a:p>
            <a:pPr>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600"/>
          </a:p>
        </p:txBody>
      </p:sp>
      <p:sp>
        <p:nvSpPr>
          <p:cNvPr id="10244" name="Rectangle 3"/>
          <p:cNvSpPr>
            <a:spLocks noGrp="1" noChangeArrowheads="1"/>
          </p:cNvSpPr>
          <p:nvPr>
            <p:ph type="body" idx="4294967295"/>
          </p:nvPr>
        </p:nvSpPr>
        <p:spPr>
          <a:xfrm>
            <a:off x="6173788" y="2043113"/>
            <a:ext cx="4038600" cy="4089400"/>
          </a:xfrm>
        </p:spPr>
        <p:txBody>
          <a:bodyPr vert="horz" lIns="90000" tIns="46800" rIns="90000" bIns="46800" rtlCol="0" anchor="ctr">
            <a:normAutofit/>
          </a:bodyPr>
          <a:lstStyle/>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Mantraps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Electronic Monitoring</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Alarms and Alarm Systems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Computer Rooms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a:t>Walls and Doors</a:t>
            </a:r>
          </a:p>
        </p:txBody>
      </p:sp>
    </p:spTree>
    <p:extLst>
      <p:ext uri="{BB962C8B-B14F-4D97-AF65-F5344CB8AC3E}">
        <p14:creationId xmlns:p14="http://schemas.microsoft.com/office/powerpoint/2010/main" val="335964582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idx="4294967295"/>
          </p:nvPr>
        </p:nvSpPr>
        <p:spPr>
          <a:xfrm>
            <a:off x="1981200" y="398463"/>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ID Cards and Badges</a:t>
            </a:r>
          </a:p>
        </p:txBody>
      </p:sp>
      <p:sp>
        <p:nvSpPr>
          <p:cNvPr id="11267" name="Rectangle 2"/>
          <p:cNvSpPr>
            <a:spLocks noGrp="1" noChangeArrowheads="1"/>
          </p:cNvSpPr>
          <p:nvPr>
            <p:ph type="body" idx="4294967295"/>
          </p:nvPr>
        </p:nvSpPr>
        <p:spPr>
          <a:xfrm>
            <a:off x="1981200" y="1428206"/>
            <a:ext cx="8231188" cy="4704307"/>
          </a:xfrm>
        </p:spPr>
        <p:txBody>
          <a:bodyPr vert="horz" lIns="90000" tIns="46800" rIns="90000" bIns="46800" rtlCol="0" anchor="ctr">
            <a:normAutofit lnSpcReduction="10000"/>
          </a:bodyPr>
          <a:lstStyle/>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Ties physical security to information access with identification cards (ID) and/or name badges</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ID card is typically concealed</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Name badge is visible</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These devices are actually biometrics (facial recognition) </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Should not be the only control as they can be easily duplicated, stolen, and modified</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Tailgating occurs when unauthorized individuals follow authorized users through the control </a:t>
            </a:r>
          </a:p>
        </p:txBody>
      </p:sp>
    </p:spTree>
    <p:extLst>
      <p:ext uri="{BB962C8B-B14F-4D97-AF65-F5344CB8AC3E}">
        <p14:creationId xmlns:p14="http://schemas.microsoft.com/office/powerpoint/2010/main" val="307825254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idx="4294967295"/>
          </p:nvPr>
        </p:nvSpPr>
        <p:spPr>
          <a:xfrm>
            <a:off x="1981200" y="398463"/>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Locks and Keys</a:t>
            </a:r>
          </a:p>
        </p:txBody>
      </p:sp>
      <p:sp>
        <p:nvSpPr>
          <p:cNvPr id="12291" name="Rectangle 2"/>
          <p:cNvSpPr>
            <a:spLocks noGrp="1" noChangeArrowheads="1"/>
          </p:cNvSpPr>
          <p:nvPr>
            <p:ph type="body" idx="4294967295"/>
          </p:nvPr>
        </p:nvSpPr>
        <p:spPr>
          <a:xfrm>
            <a:off x="1981200" y="1436914"/>
            <a:ext cx="8231188" cy="4695599"/>
          </a:xfrm>
        </p:spPr>
        <p:txBody>
          <a:bodyPr vert="horz" lIns="90000" tIns="46800" rIns="90000" bIns="46800" rtlCol="0" anchor="ctr">
            <a:normAutofit fontScale="92500" lnSpcReduction="20000"/>
          </a:bodyPr>
          <a:lstStyle/>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There are two types of locks</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mechanical and electro-mechanical </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Locks can also be divided into four categories</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manual, programmable, electronic, and biometric</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Locks fail and facilities need alternative procedures for access</a:t>
            </a:r>
          </a:p>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600" dirty="0"/>
              <a:t>Locks fail in one of two ways: </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when the lock of a door fails and the door becomes unlocked, that is a fail-safe lock</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200" dirty="0"/>
              <a:t>when the lock of a door fails and the door remains locked, this is a fail-secure lock</a:t>
            </a:r>
          </a:p>
        </p:txBody>
      </p:sp>
    </p:spTree>
    <p:extLst>
      <p:ext uri="{BB962C8B-B14F-4D97-AF65-F5344CB8AC3E}">
        <p14:creationId xmlns:p14="http://schemas.microsoft.com/office/powerpoint/2010/main" val="82252913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1981200" y="398463"/>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Mantraps</a:t>
            </a:r>
          </a:p>
        </p:txBody>
      </p:sp>
      <p:sp>
        <p:nvSpPr>
          <p:cNvPr id="14339" name="Rectangle 2"/>
          <p:cNvSpPr>
            <a:spLocks noGrp="1" noChangeArrowheads="1"/>
          </p:cNvSpPr>
          <p:nvPr>
            <p:ph type="body" idx="4294967295"/>
          </p:nvPr>
        </p:nvSpPr>
        <p:spPr>
          <a:xfrm>
            <a:off x="1981200" y="1143001"/>
            <a:ext cx="8153400" cy="5254625"/>
          </a:xfrm>
        </p:spPr>
        <p:txBody>
          <a:bodyPr vert="horz" lIns="90000" tIns="46800" rIns="90000" bIns="46800" rtlCol="0" anchor="ctr">
            <a:normAutofit/>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dirty="0"/>
              <a:t>An enclosure that has an entry point and a different exit point</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dirty="0"/>
              <a:t>The individual enters the mantrap, requests access, and if verified, is allowed to exit the mantrap into the facility</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dirty="0"/>
              <a:t>If the individual is denied entry, they are not allowed to exit until a security official overrides the automatic locks of the enclosure</a:t>
            </a:r>
          </a:p>
        </p:txBody>
      </p:sp>
    </p:spTree>
    <p:extLst>
      <p:ext uri="{BB962C8B-B14F-4D97-AF65-F5344CB8AC3E}">
        <p14:creationId xmlns:p14="http://schemas.microsoft.com/office/powerpoint/2010/main" val="148034395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idx="4294967295"/>
          </p:nvPr>
        </p:nvSpPr>
        <p:spPr>
          <a:xfrm>
            <a:off x="1981200" y="398463"/>
            <a:ext cx="7545388" cy="742950"/>
          </a:xfrm>
        </p:spPr>
        <p:txBody>
          <a:bodyPr vert="horz" lIns="90000" tIns="46800" rIns="90000" bIns="46800" rtlCol="0"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Electronic Monitoring</a:t>
            </a:r>
          </a:p>
        </p:txBody>
      </p:sp>
      <p:sp>
        <p:nvSpPr>
          <p:cNvPr id="16387" name="Rectangle 2"/>
          <p:cNvSpPr>
            <a:spLocks noGrp="1" noChangeArrowheads="1"/>
          </p:cNvSpPr>
          <p:nvPr>
            <p:ph type="body" idx="4294967295"/>
          </p:nvPr>
        </p:nvSpPr>
        <p:spPr>
          <a:xfrm>
            <a:off x="1981200" y="1719263"/>
            <a:ext cx="8231188" cy="4413250"/>
          </a:xfrm>
        </p:spPr>
        <p:txBody>
          <a:bodyPr vert="horz" lIns="90000" tIns="46800" rIns="90000" bIns="46800" rtlCol="0" anchor="ctr">
            <a:normAutofit/>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Records events where other types of physical controls are not practical</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May use cameras with video recorders  </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Drawbacks: </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reactive and do not prevent access or prohibited activity  </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recordings often not monitored in real time and must be reviewed to have any value</a:t>
            </a:r>
          </a:p>
        </p:txBody>
      </p:sp>
    </p:spTree>
    <p:extLst>
      <p:ext uri="{BB962C8B-B14F-4D97-AF65-F5344CB8AC3E}">
        <p14:creationId xmlns:p14="http://schemas.microsoft.com/office/powerpoint/2010/main" val="523666506"/>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64</TotalTime>
  <Words>1292</Words>
  <Application>Microsoft Office PowerPoint</Application>
  <PresentationFormat>Widescreen</PresentationFormat>
  <Paragraphs>101</Paragraphs>
  <Slides>11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宋体</vt:lpstr>
      <vt:lpstr>Arial</vt:lpstr>
      <vt:lpstr>Arial Black</vt:lpstr>
      <vt:lpstr>Calibri</vt:lpstr>
      <vt:lpstr>Celestial</vt:lpstr>
      <vt:lpstr>Physical Security  Day Game</vt:lpstr>
      <vt:lpstr>Physical Security</vt:lpstr>
      <vt:lpstr>Access Controls</vt:lpstr>
      <vt:lpstr>Facilities Management</vt:lpstr>
      <vt:lpstr>Controls for Protecting the Secure Facility</vt:lpstr>
      <vt:lpstr>ID Cards and Badges</vt:lpstr>
      <vt:lpstr>Locks and Keys</vt:lpstr>
      <vt:lpstr>Mantraps</vt:lpstr>
      <vt:lpstr>Electronic Monitoring</vt:lpstr>
      <vt:lpstr>Effective physical security measures</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 Jin</dc:creator>
  <cp:lastModifiedBy>Ge Jin</cp:lastModifiedBy>
  <cp:revision>10</cp:revision>
  <dcterms:created xsi:type="dcterms:W3CDTF">2017-06-11T18:10:00Z</dcterms:created>
  <dcterms:modified xsi:type="dcterms:W3CDTF">2020-07-22T07:36:26Z</dcterms:modified>
</cp:coreProperties>
</file>