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62" r:id="rId3"/>
    <p:sldId id="265" r:id="rId4"/>
    <p:sldId id="267" r:id="rId5"/>
    <p:sldId id="268" r:id="rId6"/>
    <p:sldId id="269" r:id="rId7"/>
    <p:sldId id="270"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5ED30B-BDA2-4E01-9642-691E26BAE43A}" type="datetimeFigureOut">
              <a:rPr lang="en-US" smtClean="0"/>
              <a:t>7/22/2020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7AD9A3-6544-4C4F-9FFA-FE349E479117}" type="slidenum">
              <a:rPr lang="en-US" smtClean="0"/>
              <a:t>‹#›</a:t>
            </a:fld>
            <a:endParaRPr lang="en-US"/>
          </a:p>
        </p:txBody>
      </p:sp>
    </p:spTree>
    <p:extLst>
      <p:ext uri="{BB962C8B-B14F-4D97-AF65-F5344CB8AC3E}">
        <p14:creationId xmlns:p14="http://schemas.microsoft.com/office/powerpoint/2010/main" val="2611533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454025" y="688975"/>
            <a:ext cx="6127750" cy="3448050"/>
          </a:xfrm>
          <a:ln/>
        </p:spPr>
      </p:sp>
      <p:sp>
        <p:nvSpPr>
          <p:cNvPr id="51203" name="Rectangle 3"/>
          <p:cNvSpPr>
            <a:spLocks noGrp="1" noChangeArrowheads="1"/>
          </p:cNvSpPr>
          <p:nvPr>
            <p:ph type="body" idx="1"/>
          </p:nvPr>
        </p:nvSpPr>
        <p:spPr>
          <a:xfrm>
            <a:off x="703263" y="4367213"/>
            <a:ext cx="5629275" cy="4138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extLst>
      <p:ext uri="{BB962C8B-B14F-4D97-AF65-F5344CB8AC3E}">
        <p14:creationId xmlns:p14="http://schemas.microsoft.com/office/powerpoint/2010/main" val="28801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454025" y="688975"/>
            <a:ext cx="6127750" cy="3448050"/>
          </a:xfrm>
          <a:ln/>
        </p:spPr>
      </p:sp>
      <p:sp>
        <p:nvSpPr>
          <p:cNvPr id="54275" name="Rectangle 3"/>
          <p:cNvSpPr>
            <a:spLocks noGrp="1" noChangeArrowheads="1"/>
          </p:cNvSpPr>
          <p:nvPr>
            <p:ph type="body" idx="1"/>
          </p:nvPr>
        </p:nvSpPr>
        <p:spPr>
          <a:xfrm>
            <a:off x="703263" y="4367213"/>
            <a:ext cx="5629275" cy="4138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extLst>
      <p:ext uri="{BB962C8B-B14F-4D97-AF65-F5344CB8AC3E}">
        <p14:creationId xmlns:p14="http://schemas.microsoft.com/office/powerpoint/2010/main" val="2762132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454025" y="690563"/>
            <a:ext cx="6127750" cy="3448050"/>
          </a:xfrm>
          <a:ln/>
        </p:spPr>
      </p:sp>
      <p:sp>
        <p:nvSpPr>
          <p:cNvPr id="55299" name="Rectangle 3"/>
          <p:cNvSpPr>
            <a:spLocks noGrp="1" noChangeArrowheads="1"/>
          </p:cNvSpPr>
          <p:nvPr>
            <p:ph type="body" idx="1"/>
          </p:nvPr>
        </p:nvSpPr>
        <p:spPr>
          <a:xfrm>
            <a:off x="938213" y="4367213"/>
            <a:ext cx="5159375" cy="4137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extLst>
      <p:ext uri="{BB962C8B-B14F-4D97-AF65-F5344CB8AC3E}">
        <p14:creationId xmlns:p14="http://schemas.microsoft.com/office/powerpoint/2010/main" val="1197418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454025" y="690563"/>
            <a:ext cx="6127750" cy="3448050"/>
          </a:xfrm>
          <a:ln/>
        </p:spPr>
      </p:sp>
      <p:sp>
        <p:nvSpPr>
          <p:cNvPr id="49155" name="Rectangle 3"/>
          <p:cNvSpPr>
            <a:spLocks noGrp="1" noChangeArrowheads="1"/>
          </p:cNvSpPr>
          <p:nvPr>
            <p:ph type="body" idx="1"/>
          </p:nvPr>
        </p:nvSpPr>
        <p:spPr>
          <a:xfrm>
            <a:off x="938213" y="4367213"/>
            <a:ext cx="5159375" cy="4137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extLst>
      <p:ext uri="{BB962C8B-B14F-4D97-AF65-F5344CB8AC3E}">
        <p14:creationId xmlns:p14="http://schemas.microsoft.com/office/powerpoint/2010/main" val="39475263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3962399" y="1964267"/>
            <a:ext cx="7197726" cy="2421464"/>
          </a:xfrm>
        </p:spPr>
        <p:txBody>
          <a:bodyPr anchor="b">
            <a:normAutofit/>
          </a:bodyPr>
          <a:lstStyle>
            <a:lvl1pPr algn="r">
              <a:defRPr sz="4800">
                <a:effectLst/>
                <a:latin typeface="Arial Black" panose="020B0A040201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2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759" y="123233"/>
            <a:ext cx="879388" cy="884471"/>
          </a:xfrm>
          <a:prstGeom prst="rect">
            <a:avLst/>
          </a:prstGeom>
        </p:spPr>
      </p:pic>
      <p:pic>
        <p:nvPicPr>
          <p:cNvPr id="18" name="Picture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54698" y="241745"/>
            <a:ext cx="1674600" cy="652442"/>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5625"/>
              <a:t>Title Text</a:t>
            </a:r>
          </a:p>
        </p:txBody>
      </p:sp>
      <p:sp>
        <p:nvSpPr>
          <p:cNvPr id="19" name="Shape 19"/>
          <p:cNvSpPr>
            <a:spLocks noGrp="1"/>
          </p:cNvSpPr>
          <p:nvPr>
            <p:ph type="body" idx="1"/>
          </p:nvPr>
        </p:nvSpPr>
        <p:spPr>
          <a:prstGeom prst="rect">
            <a:avLst/>
          </a:prstGeom>
        </p:spPr>
        <p:txBody>
          <a:bodyPr/>
          <a:lstStyle>
            <a:lvl2pPr>
              <a:spcBef>
                <a:spcPts val="352"/>
              </a:spcBef>
              <a:buSzPct val="57000"/>
              <a:defRPr sz="2320"/>
            </a:lvl2pPr>
            <a:lvl3pPr>
              <a:spcBef>
                <a:spcPts val="352"/>
              </a:spcBef>
              <a:buChar char="-"/>
              <a:defRPr sz="1898"/>
            </a:lvl3pPr>
            <a:lvl4pPr>
              <a:spcBef>
                <a:spcPts val="352"/>
              </a:spcBef>
              <a:buChar char="-"/>
              <a:defRPr sz="1898"/>
            </a:lvl4pPr>
            <a:lvl5pPr>
              <a:spcBef>
                <a:spcPts val="352"/>
              </a:spcBef>
              <a:buChar char="-"/>
              <a:defRPr sz="1898"/>
            </a:lvl5pPr>
          </a:lstStyle>
          <a:p>
            <a:pPr lvl="0">
              <a:defRPr sz="1800"/>
            </a:pPr>
            <a:r>
              <a:rPr sz="2531"/>
              <a:t>Body Level One</a:t>
            </a:r>
          </a:p>
          <a:p>
            <a:pPr lvl="1">
              <a:defRPr sz="1800"/>
            </a:pPr>
            <a:r>
              <a:rPr sz="2320"/>
              <a:t>Body Level Two</a:t>
            </a:r>
          </a:p>
          <a:p>
            <a:pPr lvl="2">
              <a:defRPr sz="1800"/>
            </a:pPr>
            <a:r>
              <a:rPr sz="1898"/>
              <a:t>Body Level Three</a:t>
            </a:r>
          </a:p>
          <a:p>
            <a:pPr lvl="3">
              <a:defRPr sz="1800"/>
            </a:pPr>
            <a:r>
              <a:rPr sz="1898"/>
              <a:t>Body Level Four</a:t>
            </a:r>
          </a:p>
          <a:p>
            <a:pPr lvl="4">
              <a:defRPr sz="1800"/>
            </a:pPr>
            <a:r>
              <a:rPr sz="1898"/>
              <a:t>Body Level Five</a:t>
            </a:r>
          </a:p>
        </p:txBody>
      </p:sp>
    </p:spTree>
    <p:extLst>
      <p:ext uri="{BB962C8B-B14F-4D97-AF65-F5344CB8AC3E}">
        <p14:creationId xmlns:p14="http://schemas.microsoft.com/office/powerpoint/2010/main" val="256613976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normAutofit/>
          </a:bodyPr>
          <a:lstStyle>
            <a:lvl1pPr>
              <a:defRPr sz="3600"/>
            </a:lvl1pPr>
            <a:lvl2pPr>
              <a:defRPr sz="3200"/>
            </a:lvl2pPr>
            <a:lvl3pPr>
              <a:defRPr sz="2800"/>
            </a:lvl3pPr>
            <a:lvl4pPr>
              <a:defRPr sz="2400"/>
            </a:lvl4pPr>
            <a:lvl5pPr>
              <a:defRPr sz="2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7/22/2020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 id="2147483669" r:id="rId18"/>
  </p:sldLayoutIdLst>
  <p:timing>
    <p:tnLst>
      <p:par>
        <p:cTn id="1" dur="indefinite" restart="never" nodeType="tmRoot"/>
      </p:par>
    </p:tnLst>
  </p:timing>
  <p:txStyles>
    <p:titleStyle>
      <a:lvl1pPr algn="l" defTabSz="457200" rtl="0" eaLnBrk="1" latinLnBrk="0" hangingPunct="1">
        <a:spcBef>
          <a:spcPct val="0"/>
        </a:spcBef>
        <a:buNone/>
        <a:defRPr sz="3600" kern="1200" cap="all">
          <a:ln w="3175" cmpd="sng">
            <a:noFill/>
          </a:ln>
          <a:solidFill>
            <a:schemeClr val="tx1"/>
          </a:solidFill>
          <a:effectLst/>
          <a:latin typeface="Arial Black" panose="020B0A040201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Arial" panose="020B0604020202020204" pitchFamily="34" charset="0"/>
          <a:ea typeface="+mn-ea"/>
          <a:cs typeface="Arial" panose="020B0604020202020204" pitchFamily="34" charset="0"/>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Arial" panose="020B0604020202020204" pitchFamily="34" charset="0"/>
          <a:ea typeface="+mn-ea"/>
          <a:cs typeface="Arial" panose="020B0604020202020204" pitchFamily="34" charset="0"/>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wlug.org.nz/NULL"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Buffer Overflow Game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55695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fld id="{B24E0403-2201-4D78-AEF9-E9B2BC7B3A55}" type="slidenum">
              <a:rPr lang="zh-CN" altLang="en-US" sz="1400" b="0">
                <a:solidFill>
                  <a:schemeClr val="tx1"/>
                </a:solidFill>
                <a:latin typeface="Arial" panose="020B0604020202020204" pitchFamily="34" charset="0"/>
              </a:rPr>
              <a:pPr/>
              <a:t>2</a:t>
            </a:fld>
            <a:endParaRPr lang="en-US" altLang="zh-CN" sz="1400" b="0">
              <a:solidFill>
                <a:schemeClr val="tx1"/>
              </a:solidFill>
              <a:latin typeface="Arial" panose="020B0604020202020204" pitchFamily="34" charset="0"/>
            </a:endParaRPr>
          </a:p>
        </p:txBody>
      </p:sp>
      <p:sp>
        <p:nvSpPr>
          <p:cNvPr id="8195" name="Rectangle 2"/>
          <p:cNvSpPr>
            <a:spLocks noGrp="1" noChangeArrowheads="1"/>
          </p:cNvSpPr>
          <p:nvPr>
            <p:ph type="title"/>
          </p:nvPr>
        </p:nvSpPr>
        <p:spPr>
          <a:xfrm>
            <a:off x="685801" y="609601"/>
            <a:ext cx="10131425" cy="1254034"/>
          </a:xfrm>
        </p:spPr>
        <p:txBody>
          <a:bodyPr/>
          <a:lstStyle/>
          <a:p>
            <a:r>
              <a:rPr lang="en-US" altLang="zh-CN" dirty="0" smtClean="0">
                <a:ea typeface="宋体" panose="02010600030101010101" pitchFamily="2" charset="-122"/>
              </a:rPr>
              <a:t>What is a Buffer Overflow?</a:t>
            </a:r>
          </a:p>
        </p:txBody>
      </p:sp>
      <p:sp>
        <p:nvSpPr>
          <p:cNvPr id="234499" name="Rectangle 3"/>
          <p:cNvSpPr>
            <a:spLocks noGrp="1" noChangeArrowheads="1"/>
          </p:cNvSpPr>
          <p:nvPr>
            <p:ph type="body" idx="1"/>
          </p:nvPr>
        </p:nvSpPr>
        <p:spPr>
          <a:xfrm>
            <a:off x="685801" y="1785257"/>
            <a:ext cx="9448799" cy="4472669"/>
          </a:xfrm>
        </p:spPr>
        <p:txBody>
          <a:bodyPr>
            <a:normAutofit fontScale="70000" lnSpcReduction="20000"/>
          </a:bodyPr>
          <a:lstStyle/>
          <a:p>
            <a:r>
              <a:rPr lang="en-US" altLang="zh-CN" dirty="0" smtClean="0">
                <a:ea typeface="宋体" panose="02010600030101010101" pitchFamily="2" charset="-122"/>
              </a:rPr>
              <a:t>Intent</a:t>
            </a:r>
          </a:p>
          <a:p>
            <a:pPr lvl="1"/>
            <a:r>
              <a:rPr lang="en-US" altLang="zh-CN" dirty="0" smtClean="0">
                <a:ea typeface="宋体" panose="02010600030101010101" pitchFamily="2" charset="-122"/>
              </a:rPr>
              <a:t>Arbitrary code execution</a:t>
            </a:r>
          </a:p>
          <a:p>
            <a:pPr lvl="2"/>
            <a:r>
              <a:rPr lang="en-US" altLang="zh-CN" dirty="0" smtClean="0">
                <a:ea typeface="宋体" panose="02010600030101010101" pitchFamily="2" charset="-122"/>
              </a:rPr>
              <a:t>Spawn a remote shell or infect with worm/virus</a:t>
            </a:r>
          </a:p>
          <a:p>
            <a:pPr lvl="1"/>
            <a:r>
              <a:rPr lang="en-US" altLang="zh-CN" dirty="0" smtClean="0">
                <a:ea typeface="宋体" panose="02010600030101010101" pitchFamily="2" charset="-122"/>
              </a:rPr>
              <a:t>Denial of service</a:t>
            </a:r>
          </a:p>
          <a:p>
            <a:pPr lvl="2"/>
            <a:r>
              <a:rPr lang="en-US" altLang="zh-CN" dirty="0" smtClean="0">
                <a:ea typeface="宋体" panose="02010600030101010101" pitchFamily="2" charset="-122"/>
              </a:rPr>
              <a:t>Cause software to crash</a:t>
            </a:r>
          </a:p>
          <a:p>
            <a:pPr lvl="3"/>
            <a:r>
              <a:rPr lang="en-US" altLang="zh-CN" dirty="0" smtClean="0">
                <a:ea typeface="宋体" panose="02010600030101010101" pitchFamily="2" charset="-122"/>
              </a:rPr>
              <a:t>E.g., ping of death attack</a:t>
            </a:r>
          </a:p>
          <a:p>
            <a:r>
              <a:rPr lang="en-US" altLang="zh-CN" dirty="0" smtClean="0">
                <a:ea typeface="宋体" panose="02010600030101010101" pitchFamily="2" charset="-122"/>
              </a:rPr>
              <a:t>Steps</a:t>
            </a:r>
          </a:p>
          <a:p>
            <a:pPr lvl="1"/>
            <a:r>
              <a:rPr lang="en-US" altLang="zh-CN" dirty="0" smtClean="0">
                <a:ea typeface="宋体" panose="02010600030101010101" pitchFamily="2" charset="-122"/>
              </a:rPr>
              <a:t>Inject attack code into buffer</a:t>
            </a:r>
          </a:p>
          <a:p>
            <a:pPr lvl="1"/>
            <a:r>
              <a:rPr lang="en-US" altLang="zh-CN" dirty="0" smtClean="0">
                <a:ea typeface="宋体" panose="02010600030101010101" pitchFamily="2" charset="-122"/>
              </a:rPr>
              <a:t>Overflow return address</a:t>
            </a:r>
          </a:p>
          <a:p>
            <a:pPr lvl="1"/>
            <a:r>
              <a:rPr lang="en-US" altLang="zh-CN" dirty="0" smtClean="0">
                <a:ea typeface="宋体" panose="02010600030101010101" pitchFamily="2" charset="-122"/>
              </a:rPr>
              <a:t>Redirect control flow to attack code</a:t>
            </a:r>
          </a:p>
          <a:p>
            <a:pPr lvl="1"/>
            <a:r>
              <a:rPr lang="en-US" altLang="zh-CN" dirty="0" smtClean="0">
                <a:ea typeface="宋体" panose="02010600030101010101" pitchFamily="2" charset="-122"/>
              </a:rPr>
              <a:t>Execute attack code</a:t>
            </a:r>
          </a:p>
        </p:txBody>
      </p:sp>
    </p:spTree>
    <p:extLst>
      <p:ext uri="{BB962C8B-B14F-4D97-AF65-F5344CB8AC3E}">
        <p14:creationId xmlns:p14="http://schemas.microsoft.com/office/powerpoint/2010/main" val="28130165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4499">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4499">
                                            <p:txEl>
                                              <p:pRg st="7" end="7"/>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4499">
                                            <p:txEl>
                                              <p:pRg st="8" end="8"/>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4499">
                                            <p:txEl>
                                              <p:pRg st="9" end="9"/>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44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a:spLocks noGrp="1"/>
          </p:cNvSpPr>
          <p:nvPr>
            <p:ph type="title"/>
          </p:nvPr>
        </p:nvSpPr>
        <p:spPr>
          <a:xfrm>
            <a:off x="685801" y="609600"/>
            <a:ext cx="10131425" cy="518111"/>
          </a:xfrm>
          <a:prstGeom prst="rect">
            <a:avLst/>
          </a:prstGeom>
        </p:spPr>
        <p:txBody>
          <a:bodyPr>
            <a:normAutofit fontScale="90000"/>
          </a:bodyPr>
          <a:lstStyle>
            <a:lvl1pPr defTabSz="403097">
              <a:defRPr sz="5520"/>
            </a:lvl1pPr>
          </a:lstStyle>
          <a:p>
            <a:pPr lvl="0">
              <a:defRPr sz="1800"/>
            </a:pPr>
            <a:r>
              <a:rPr sz="3881" dirty="0"/>
              <a:t>All programs are stored in memory</a:t>
            </a:r>
          </a:p>
        </p:txBody>
      </p:sp>
      <p:sp>
        <p:nvSpPr>
          <p:cNvPr id="184" name="Shape 184"/>
          <p:cNvSpPr/>
          <p:nvPr/>
        </p:nvSpPr>
        <p:spPr>
          <a:xfrm flipV="1">
            <a:off x="5771938" y="1712856"/>
            <a:ext cx="1" cy="4186603"/>
          </a:xfrm>
          <a:prstGeom prst="line">
            <a:avLst/>
          </a:prstGeom>
          <a:ln w="25400">
            <a:solidFill/>
            <a:miter lim="400000"/>
          </a:ln>
        </p:spPr>
        <p:txBody>
          <a:bodyPr lIns="35719" tIns="35719" rIns="35719" bIns="35719" anchor="ctr"/>
          <a:lstStyle/>
          <a:p>
            <a:pPr lvl="0">
              <a:defRPr sz="2400"/>
            </a:pPr>
            <a:endParaRPr sz="1687"/>
          </a:p>
        </p:txBody>
      </p:sp>
      <p:sp>
        <p:nvSpPr>
          <p:cNvPr id="185" name="Shape 185"/>
          <p:cNvSpPr/>
          <p:nvPr/>
        </p:nvSpPr>
        <p:spPr>
          <a:xfrm flipV="1">
            <a:off x="9181357" y="1710054"/>
            <a:ext cx="1" cy="4192208"/>
          </a:xfrm>
          <a:prstGeom prst="line">
            <a:avLst/>
          </a:prstGeom>
          <a:ln w="25400">
            <a:solidFill/>
            <a:miter lim="400000"/>
          </a:ln>
        </p:spPr>
        <p:txBody>
          <a:bodyPr lIns="35719" tIns="35719" rIns="35719" bIns="35719" anchor="ctr"/>
          <a:lstStyle/>
          <a:p>
            <a:pPr lvl="0">
              <a:defRPr sz="2400"/>
            </a:pPr>
            <a:endParaRPr sz="1687"/>
          </a:p>
        </p:txBody>
      </p:sp>
      <p:sp>
        <p:nvSpPr>
          <p:cNvPr id="186" name="Shape 186"/>
          <p:cNvSpPr/>
          <p:nvPr/>
        </p:nvSpPr>
        <p:spPr>
          <a:xfrm flipV="1">
            <a:off x="5771938" y="1727331"/>
            <a:ext cx="1963794" cy="1"/>
          </a:xfrm>
          <a:prstGeom prst="line">
            <a:avLst/>
          </a:prstGeom>
          <a:ln w="25400">
            <a:solidFill/>
            <a:miter lim="400000"/>
          </a:ln>
        </p:spPr>
        <p:txBody>
          <a:bodyPr lIns="35719" tIns="35719" rIns="35719" bIns="35719" anchor="ctr"/>
          <a:lstStyle/>
          <a:p>
            <a:pPr lvl="0">
              <a:defRPr sz="2400"/>
            </a:pPr>
            <a:endParaRPr sz="1687"/>
          </a:p>
        </p:txBody>
      </p:sp>
      <p:sp>
        <p:nvSpPr>
          <p:cNvPr id="187" name="Shape 187"/>
          <p:cNvSpPr/>
          <p:nvPr/>
        </p:nvSpPr>
        <p:spPr>
          <a:xfrm>
            <a:off x="5771938" y="5897447"/>
            <a:ext cx="1963794" cy="1"/>
          </a:xfrm>
          <a:prstGeom prst="line">
            <a:avLst/>
          </a:prstGeom>
          <a:ln w="25400">
            <a:solidFill/>
            <a:miter lim="400000"/>
          </a:ln>
        </p:spPr>
        <p:txBody>
          <a:bodyPr lIns="35719" tIns="35719" rIns="35719" bIns="35719" anchor="ctr"/>
          <a:lstStyle/>
          <a:p>
            <a:pPr lvl="0">
              <a:defRPr sz="2400"/>
            </a:pPr>
            <a:endParaRPr sz="1687"/>
          </a:p>
        </p:txBody>
      </p:sp>
      <p:sp>
        <p:nvSpPr>
          <p:cNvPr id="188" name="Shape 188"/>
          <p:cNvSpPr/>
          <p:nvPr/>
        </p:nvSpPr>
        <p:spPr>
          <a:xfrm>
            <a:off x="5361767" y="5666647"/>
            <a:ext cx="237245" cy="461601"/>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a:t>0</a:t>
            </a:r>
          </a:p>
        </p:txBody>
      </p:sp>
      <p:sp>
        <p:nvSpPr>
          <p:cNvPr id="189" name="Shape 189"/>
          <p:cNvSpPr/>
          <p:nvPr/>
        </p:nvSpPr>
        <p:spPr>
          <a:xfrm>
            <a:off x="5236716" y="1496531"/>
            <a:ext cx="442430" cy="461601"/>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a:t>4G</a:t>
            </a:r>
          </a:p>
        </p:txBody>
      </p:sp>
      <p:grpSp>
        <p:nvGrpSpPr>
          <p:cNvPr id="192" name="Group 192"/>
          <p:cNvGrpSpPr/>
          <p:nvPr/>
        </p:nvGrpSpPr>
        <p:grpSpPr>
          <a:xfrm>
            <a:off x="9314119" y="1740375"/>
            <a:ext cx="2027799" cy="4567634"/>
            <a:chOff x="-26033" y="-4399"/>
            <a:chExt cx="2883980" cy="6496189"/>
          </a:xfrm>
        </p:grpSpPr>
        <p:sp>
          <p:nvSpPr>
            <p:cNvPr id="190" name="Shape 190"/>
            <p:cNvSpPr/>
            <p:nvPr/>
          </p:nvSpPr>
          <p:spPr>
            <a:xfrm>
              <a:off x="-26033" y="-4399"/>
              <a:ext cx="2883980" cy="65649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35719" tIns="35719" rIns="35719" bIns="35719" numCol="1" anchor="ctr">
              <a:spAutoFit/>
            </a:bodyPr>
            <a:lstStyle>
              <a:lvl1pPr algn="r">
                <a:defRPr>
                  <a:latin typeface="Courier"/>
                  <a:ea typeface="Courier"/>
                  <a:cs typeface="Courier"/>
                  <a:sym typeface="Courier"/>
                </a:defRPr>
              </a:lvl1pPr>
            </a:lstStyle>
            <a:p>
              <a:pPr lvl="0">
                <a:defRPr sz="1800"/>
              </a:pPr>
              <a:r>
                <a:rPr sz="2531"/>
                <a:t>0xffffffff</a:t>
              </a:r>
            </a:p>
          </p:txBody>
        </p:sp>
        <p:sp>
          <p:nvSpPr>
            <p:cNvPr id="191" name="Shape 191"/>
            <p:cNvSpPr/>
            <p:nvPr/>
          </p:nvSpPr>
          <p:spPr>
            <a:xfrm>
              <a:off x="-26033" y="5835291"/>
              <a:ext cx="2883980" cy="65649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35719" tIns="35719" rIns="35719" bIns="35719" numCol="1" anchor="ctr">
              <a:spAutoFit/>
            </a:bodyPr>
            <a:lstStyle>
              <a:lvl1pPr algn="r">
                <a:defRPr>
                  <a:latin typeface="Courier"/>
                  <a:ea typeface="Courier"/>
                  <a:cs typeface="Courier"/>
                  <a:sym typeface="Courier"/>
                </a:defRPr>
              </a:lvl1pPr>
            </a:lstStyle>
            <a:p>
              <a:pPr lvl="0">
                <a:defRPr sz="1800"/>
              </a:pPr>
              <a:r>
                <a:rPr sz="2531"/>
                <a:t>0x00000000</a:t>
              </a:r>
            </a:p>
          </p:txBody>
        </p:sp>
      </p:grpSp>
      <p:sp>
        <p:nvSpPr>
          <p:cNvPr id="193" name="Shape 193"/>
          <p:cNvSpPr/>
          <p:nvPr/>
        </p:nvSpPr>
        <p:spPr>
          <a:xfrm>
            <a:off x="252548" y="2813259"/>
            <a:ext cx="2077612" cy="155786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a:defRPr sz="1800"/>
            </a:pPr>
            <a:r>
              <a:rPr sz="2531" b="1" dirty="0"/>
              <a:t>The </a:t>
            </a:r>
            <a:r>
              <a:rPr sz="2531" b="1" i="1" dirty="0"/>
              <a:t>process’s </a:t>
            </a:r>
            <a:r>
              <a:rPr sz="2531" b="1" i="1" dirty="0" smtClean="0"/>
              <a:t>view</a:t>
            </a:r>
            <a:r>
              <a:rPr lang="en-US" sz="2531" b="1" i="1" dirty="0" smtClean="0"/>
              <a:t> </a:t>
            </a:r>
            <a:r>
              <a:rPr sz="2531" b="1" dirty="0" smtClean="0"/>
              <a:t>of </a:t>
            </a:r>
            <a:r>
              <a:rPr sz="2531" b="1" dirty="0"/>
              <a:t>memory is that</a:t>
            </a:r>
          </a:p>
          <a:p>
            <a:pPr lvl="0">
              <a:defRPr sz="1800"/>
            </a:pPr>
            <a:r>
              <a:rPr sz="2531" b="1" dirty="0"/>
              <a:t>it owns all of it</a:t>
            </a:r>
          </a:p>
        </p:txBody>
      </p:sp>
      <p:grpSp>
        <p:nvGrpSpPr>
          <p:cNvPr id="197" name="Group 197"/>
          <p:cNvGrpSpPr/>
          <p:nvPr/>
        </p:nvGrpSpPr>
        <p:grpSpPr>
          <a:xfrm>
            <a:off x="9356203" y="2115987"/>
            <a:ext cx="2587568" cy="3841253"/>
            <a:chOff x="-1" y="-1"/>
            <a:chExt cx="3680095" cy="5463114"/>
          </a:xfrm>
        </p:grpSpPr>
        <p:sp>
          <p:nvSpPr>
            <p:cNvPr id="194" name="Shape 194"/>
            <p:cNvSpPr/>
            <p:nvPr/>
          </p:nvSpPr>
          <p:spPr>
            <a:xfrm>
              <a:off x="-1" y="1252389"/>
              <a:ext cx="3680095" cy="2769532"/>
            </a:xfrm>
            <a:prstGeom prst="rect">
              <a:avLst/>
            </a:prstGeom>
            <a:noFill/>
            <a:ln w="12700" cap="flat">
              <a:solidFill>
                <a:schemeClr val="tx1"/>
              </a:solidFill>
              <a:miter lim="400000"/>
            </a:ln>
            <a:effectLst/>
            <a:extLst>
              <a:ext uri="{C572A759-6A51-4108-AA02-DFA0A04FC94B}">
                <ma14:wrappingTextBoxFlag xmlns="" xmlns:ma14="http://schemas.microsoft.com/office/mac/drawingml/2011/main" val="1"/>
              </a:ext>
            </a:extLst>
          </p:spPr>
          <p:txBody>
            <a:bodyPr wrap="none" lIns="0" tIns="0" rIns="0" bIns="0" numCol="1" anchor="t">
              <a:spAutoFit/>
            </a:bodyPr>
            <a:lstStyle/>
            <a:p>
              <a:pPr lvl="0">
                <a:defRPr sz="1800"/>
              </a:pPr>
              <a:r>
                <a:rPr sz="2531" b="1" dirty="0"/>
                <a:t>In reality, these are</a:t>
              </a:r>
            </a:p>
            <a:p>
              <a:pPr lvl="0">
                <a:defRPr sz="1800"/>
              </a:pPr>
              <a:r>
                <a:rPr sz="2531" b="1" i="1" dirty="0"/>
                <a:t>virtual addresses</a:t>
              </a:r>
              <a:r>
                <a:rPr sz="2531" b="1" dirty="0"/>
                <a:t>;</a:t>
              </a:r>
            </a:p>
            <a:p>
              <a:pPr lvl="0">
                <a:defRPr sz="1800"/>
              </a:pPr>
              <a:r>
                <a:rPr sz="2531" b="1" dirty="0"/>
                <a:t>the OS/CPU map</a:t>
              </a:r>
            </a:p>
            <a:p>
              <a:pPr lvl="0">
                <a:defRPr sz="1800"/>
              </a:pPr>
              <a:r>
                <a:rPr sz="2531" b="1" dirty="0"/>
                <a:t>them to physical</a:t>
              </a:r>
            </a:p>
            <a:p>
              <a:pPr lvl="0">
                <a:defRPr sz="1800"/>
              </a:pPr>
              <a:r>
                <a:rPr sz="2531" b="1" dirty="0"/>
                <a:t>addresses</a:t>
              </a:r>
            </a:p>
          </p:txBody>
        </p:sp>
        <p:sp>
          <p:nvSpPr>
            <p:cNvPr id="195" name="Shape 195"/>
            <p:cNvSpPr/>
            <p:nvPr/>
          </p:nvSpPr>
          <p:spPr>
            <a:xfrm flipH="1" flipV="1">
              <a:off x="1479698" y="-1"/>
              <a:ext cx="486354" cy="1279928"/>
            </a:xfrm>
            <a:prstGeom prst="line">
              <a:avLst/>
            </a:prstGeom>
            <a:noFill/>
            <a:ln w="50800" cap="flat">
              <a:solidFill>
                <a:schemeClr val="tx1"/>
              </a:solidFill>
              <a:prstDash val="solid"/>
              <a:miter lim="400000"/>
              <a:tailEnd type="triangle" w="med" len="med"/>
            </a:ln>
            <a:effectLst/>
          </p:spPr>
          <p:txBody>
            <a:bodyPr wrap="square" lIns="0" tIns="0" rIns="0" bIns="0" numCol="1" anchor="ctr">
              <a:noAutofit/>
            </a:bodyPr>
            <a:lstStyle/>
            <a:p>
              <a:pPr lvl="0">
                <a:defRPr sz="2400"/>
              </a:pPr>
              <a:endParaRPr sz="1687"/>
            </a:p>
          </p:txBody>
        </p:sp>
        <p:sp>
          <p:nvSpPr>
            <p:cNvPr id="196" name="Shape 196"/>
            <p:cNvSpPr/>
            <p:nvPr/>
          </p:nvSpPr>
          <p:spPr>
            <a:xfrm flipH="1">
              <a:off x="1484537" y="4091294"/>
              <a:ext cx="471891" cy="1371819"/>
            </a:xfrm>
            <a:prstGeom prst="line">
              <a:avLst/>
            </a:prstGeom>
            <a:noFill/>
            <a:ln w="50800" cap="flat">
              <a:solidFill>
                <a:schemeClr val="tx1"/>
              </a:solidFill>
              <a:prstDash val="solid"/>
              <a:miter lim="400000"/>
              <a:tailEnd type="triangle" w="med" len="med"/>
            </a:ln>
            <a:effectLst/>
          </p:spPr>
          <p:txBody>
            <a:bodyPr wrap="square" lIns="0" tIns="0" rIns="0" bIns="0" numCol="1" anchor="ctr">
              <a:noAutofit/>
            </a:bodyPr>
            <a:lstStyle/>
            <a:p>
              <a:pPr lvl="0">
                <a:defRPr sz="2400"/>
              </a:pPr>
              <a:endParaRPr sz="1687"/>
            </a:p>
          </p:txBody>
        </p:sp>
      </p:grpSp>
      <p:graphicFrame>
        <p:nvGraphicFramePr>
          <p:cNvPr id="18" name="Group 4"/>
          <p:cNvGraphicFramePr>
            <a:graphicFrameLocks noGrp="1"/>
          </p:cNvGraphicFramePr>
          <p:nvPr>
            <p:extLst>
              <p:ext uri="{D42A27DB-BD31-4B8C-83A1-F6EECF244321}">
                <p14:modId xmlns:p14="http://schemas.microsoft.com/office/powerpoint/2010/main" val="512364804"/>
              </p:ext>
            </p:extLst>
          </p:nvPr>
        </p:nvGraphicFramePr>
        <p:xfrm>
          <a:off x="2504669" y="1402164"/>
          <a:ext cx="6677025" cy="4864104"/>
        </p:xfrm>
        <a:graphic>
          <a:graphicData uri="http://schemas.openxmlformats.org/drawingml/2006/table">
            <a:tbl>
              <a:tblPr/>
              <a:tblGrid>
                <a:gridCol w="1503363">
                  <a:extLst>
                    <a:ext uri="{9D8B030D-6E8A-4147-A177-3AD203B41FA5}">
                      <a16:colId xmlns:a16="http://schemas.microsoft.com/office/drawing/2014/main" val="1673832150"/>
                    </a:ext>
                  </a:extLst>
                </a:gridCol>
                <a:gridCol w="5173662">
                  <a:extLst>
                    <a:ext uri="{9D8B030D-6E8A-4147-A177-3AD203B41FA5}">
                      <a16:colId xmlns:a16="http://schemas.microsoft.com/office/drawing/2014/main" val="1503945110"/>
                    </a:ext>
                  </a:extLst>
                </a:gridCol>
              </a:tblGrid>
              <a:tr h="685800">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008000"/>
                          </a:solidFill>
                          <a:effectLst/>
                          <a:latin typeface="Arial Unicode MS" pitchFamily="34" charset="-128"/>
                        </a:rPr>
                        <a:t>Starts at</a:t>
                      </a:r>
                      <a:r>
                        <a:rPr kumimoji="0" lang="en-US" altLang="en-US" sz="1800" b="0" i="0" u="none" strike="noStrike" cap="none" normalizeH="0" baseline="0" dirty="0" smtClean="0">
                          <a:ln>
                            <a:noFill/>
                          </a:ln>
                          <a:solidFill>
                            <a:schemeClr val="bg1"/>
                          </a:solidFill>
                          <a:effectLst/>
                          <a:latin typeface="Arial Unicode MS" pitchFamily="34" charset="-128"/>
                        </a:rPr>
                        <a:t>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a:t>
                      </a:r>
                      <a:r>
                        <a:rPr kumimoji="0" lang="en-US" altLang="en-US" sz="1800" b="1" i="0" u="none" strike="noStrike" cap="none" normalizeH="0" baseline="0" smtClean="0">
                          <a:ln>
                            <a:noFill/>
                          </a:ln>
                          <a:solidFill>
                            <a:srgbClr val="008000"/>
                          </a:solidFill>
                          <a:effectLst/>
                          <a:latin typeface="Arial Unicode MS" pitchFamily="34" charset="-128"/>
                        </a:rPr>
                        <a:t>Contains</a:t>
                      </a:r>
                      <a:r>
                        <a:rPr kumimoji="0" lang="en-US" altLang="en-US" sz="1800" b="0" i="0" u="none" strike="noStrike" cap="none" normalizeH="0" baseline="0" smtClean="0">
                          <a:ln>
                            <a:noFill/>
                          </a:ln>
                          <a:solidFill>
                            <a:srgbClr val="008000"/>
                          </a:solidFill>
                          <a:effectLst/>
                          <a:latin typeface="Arial Unicode MS" pitchFamily="34" charset="-128"/>
                        </a:rPr>
                        <a:t>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705243557"/>
                  </a:ext>
                </a:extLst>
              </a:tr>
              <a:tr h="381000">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ffffffff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End of the universe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346891086"/>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ffffe000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vsyscall table (new in 2.5.x)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490391401"/>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c0000000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Off limits, reserved for the kernel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2039692037"/>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bfffffff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bg1"/>
                          </a:solidFill>
                          <a:effectLst/>
                          <a:latin typeface="Arial Unicode MS" pitchFamily="34" charset="-128"/>
                        </a:rPr>
                        <a:t> Process stack (grows down)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1795006230"/>
                  </a:ext>
                </a:extLst>
              </a:tr>
              <a:tr h="381000">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bg1"/>
                          </a:solidFill>
                          <a:effectLst/>
                          <a:latin typeface="Courier New" panose="02070309020205020404" pitchFamily="49" charset="0"/>
                        </a:rPr>
                        <a:t> bffff000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bg1"/>
                          </a:solidFill>
                          <a:effectLst/>
                          <a:latin typeface="Arial Unicode MS" pitchFamily="34" charset="-128"/>
                        </a:rPr>
                        <a:t> Process heap (grows up)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2386529458"/>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bg1"/>
                          </a:solidFill>
                          <a:effectLst/>
                          <a:latin typeface="Courier New" panose="02070309020205020404" pitchFamily="49" charset="0"/>
                        </a:rPr>
                        <a:t> 40000000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Libraries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1365702247"/>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zzzzzzzz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bg1"/>
                          </a:solidFill>
                          <a:effectLst/>
                          <a:latin typeface="Arial Unicode MS" pitchFamily="34" charset="-128"/>
                        </a:rPr>
                        <a:t> Unused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4153654455"/>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yyyyyyyy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a:t>
                      </a:r>
                      <a:r>
                        <a:rPr kumimoji="0" lang="en-US" altLang="en-US" sz="1800" b="1" i="0" u="none" strike="noStrike" cap="none" normalizeH="0" baseline="0" smtClean="0">
                          <a:ln>
                            <a:noFill/>
                          </a:ln>
                          <a:solidFill>
                            <a:schemeClr val="bg1"/>
                          </a:solidFill>
                          <a:effectLst/>
                          <a:latin typeface="Arial Unicode MS" pitchFamily="34" charset="-128"/>
                        </a:rPr>
                        <a:t>.bss</a:t>
                      </a:r>
                      <a:r>
                        <a:rPr kumimoji="0" lang="en-US" altLang="en-US" sz="1800" b="0" i="0" u="none" strike="noStrike" cap="none" normalizeH="0" baseline="0" smtClean="0">
                          <a:ln>
                            <a:noFill/>
                          </a:ln>
                          <a:solidFill>
                            <a:schemeClr val="bg1"/>
                          </a:solidFill>
                          <a:effectLst/>
                          <a:latin typeface="Arial Unicode MS" pitchFamily="34" charset="-128"/>
                        </a:rPr>
                        <a:t>, uninitialised program data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1581097570"/>
                  </a:ext>
                </a:extLst>
              </a:tr>
              <a:tr h="381000">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xxxxxxxx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a:t>
                      </a:r>
                      <a:r>
                        <a:rPr kumimoji="0" lang="en-US" altLang="en-US" sz="1800" b="1" i="0" u="none" strike="noStrike" cap="none" normalizeH="0" baseline="0" smtClean="0">
                          <a:ln>
                            <a:noFill/>
                          </a:ln>
                          <a:solidFill>
                            <a:schemeClr val="bg1"/>
                          </a:solidFill>
                          <a:effectLst/>
                          <a:latin typeface="Arial Unicode MS" pitchFamily="34" charset="-128"/>
                        </a:rPr>
                        <a:t>.data</a:t>
                      </a:r>
                      <a:r>
                        <a:rPr kumimoji="0" lang="en-US" altLang="en-US" sz="1800" b="0" i="0" u="none" strike="noStrike" cap="none" normalizeH="0" baseline="0" smtClean="0">
                          <a:ln>
                            <a:noFill/>
                          </a:ln>
                          <a:solidFill>
                            <a:schemeClr val="bg1"/>
                          </a:solidFill>
                          <a:effectLst/>
                          <a:latin typeface="Arial Unicode MS" pitchFamily="34" charset="-128"/>
                        </a:rPr>
                        <a:t> segment, initialised program data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176994709"/>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08048000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bg1"/>
                          </a:solidFill>
                          <a:effectLst/>
                          <a:latin typeface="Arial Unicode MS" pitchFamily="34" charset="-128"/>
                        </a:rPr>
                        <a:t> </a:t>
                      </a:r>
                      <a:r>
                        <a:rPr kumimoji="0" lang="en-US" altLang="en-US" sz="1800" b="1" i="0" u="none" strike="noStrike" cap="none" normalizeH="0" baseline="0" smtClean="0">
                          <a:ln>
                            <a:noFill/>
                          </a:ln>
                          <a:solidFill>
                            <a:schemeClr val="bg1"/>
                          </a:solidFill>
                          <a:effectLst/>
                          <a:latin typeface="Arial Unicode MS" pitchFamily="34" charset="-128"/>
                        </a:rPr>
                        <a:t>.text</a:t>
                      </a:r>
                      <a:r>
                        <a:rPr kumimoji="0" lang="en-US" altLang="en-US" sz="1800" b="0" i="0" u="none" strike="noStrike" cap="none" normalizeH="0" baseline="0" smtClean="0">
                          <a:ln>
                            <a:noFill/>
                          </a:ln>
                          <a:solidFill>
                            <a:schemeClr val="bg1"/>
                          </a:solidFill>
                          <a:effectLst/>
                          <a:latin typeface="Arial Unicode MS" pitchFamily="34" charset="-128"/>
                        </a:rPr>
                        <a:t> segment, program code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2251727162"/>
                  </a:ext>
                </a:extLst>
              </a:tr>
              <a:tr h="379413">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Courier New" panose="02070309020205020404" pitchFamily="49" charset="0"/>
                        </a:rPr>
                        <a:t> 00000000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tc>
                  <a:txBody>
                    <a:bodyPr/>
                    <a:lstStyle>
                      <a:lvl1pPr algn="l">
                        <a:spcBef>
                          <a:spcPct val="20000"/>
                        </a:spcBef>
                        <a:defRPr sz="2000">
                          <a:solidFill>
                            <a:schemeClr val="tx1"/>
                          </a:solidFill>
                          <a:latin typeface="Arial" panose="020B0604020202020204" pitchFamily="34" charset="0"/>
                        </a:defRPr>
                      </a:lvl1pPr>
                      <a:lvl2pPr algn="l">
                        <a:spcBef>
                          <a:spcPct val="20000"/>
                        </a:spcBef>
                        <a:defRPr sz="2000">
                          <a:solidFill>
                            <a:schemeClr val="tx1"/>
                          </a:solidFill>
                          <a:latin typeface="Arial" panose="020B0604020202020204" pitchFamily="34" charset="0"/>
                        </a:defRPr>
                      </a:lvl2pPr>
                      <a:lvl3pPr algn="l">
                        <a:spcBef>
                          <a:spcPct val="20000"/>
                        </a:spcBef>
                        <a:defRPr sz="1600">
                          <a:solidFill>
                            <a:schemeClr val="tx1"/>
                          </a:solidFill>
                          <a:latin typeface="Arial" panose="020B0604020202020204" pitchFamily="34" charset="0"/>
                        </a:defRPr>
                      </a:lvl3pPr>
                      <a:lvl4pPr algn="l">
                        <a:spcBef>
                          <a:spcPct val="20000"/>
                        </a:spcBef>
                        <a:defRPr sz="1600">
                          <a:solidFill>
                            <a:schemeClr val="tx1"/>
                          </a:solidFill>
                          <a:latin typeface="Arial" panose="020B0604020202020204" pitchFamily="34" charset="0"/>
                        </a:defRPr>
                      </a:lvl4pPr>
                      <a:lvl5pPr algn="l">
                        <a:spcBef>
                          <a:spcPct val="20000"/>
                        </a:spcBef>
                        <a:defRPr sz="1600">
                          <a:solidFill>
                            <a:schemeClr val="tx1"/>
                          </a:solidFill>
                          <a:latin typeface="Arial" panose="020B0604020202020204" pitchFamily="34" charset="0"/>
                        </a:defRPr>
                      </a:lvl5pPr>
                      <a:lvl6pPr eaLnBrk="0" fontAlgn="base" hangingPunct="0">
                        <a:spcBef>
                          <a:spcPct val="20000"/>
                        </a:spcBef>
                        <a:spcAft>
                          <a:spcPct val="0"/>
                        </a:spcAft>
                        <a:defRPr sz="1600">
                          <a:solidFill>
                            <a:schemeClr val="tx1"/>
                          </a:solidFill>
                          <a:latin typeface="Arial" panose="020B0604020202020204" pitchFamily="34" charset="0"/>
                        </a:defRPr>
                      </a:lvl6pPr>
                      <a:lvl7pPr eaLnBrk="0" fontAlgn="base" hangingPunct="0">
                        <a:spcBef>
                          <a:spcPct val="20000"/>
                        </a:spcBef>
                        <a:spcAft>
                          <a:spcPct val="0"/>
                        </a:spcAft>
                        <a:defRPr sz="1600">
                          <a:solidFill>
                            <a:schemeClr val="tx1"/>
                          </a:solidFill>
                          <a:latin typeface="Arial" panose="020B0604020202020204" pitchFamily="34" charset="0"/>
                        </a:defRPr>
                      </a:lvl7pPr>
                      <a:lvl8pPr eaLnBrk="0" fontAlgn="base" hangingPunct="0">
                        <a:spcBef>
                          <a:spcPct val="20000"/>
                        </a:spcBef>
                        <a:spcAft>
                          <a:spcPct val="0"/>
                        </a:spcAft>
                        <a:defRPr sz="1600">
                          <a:solidFill>
                            <a:schemeClr val="tx1"/>
                          </a:solidFill>
                          <a:latin typeface="Arial" panose="020B0604020202020204" pitchFamily="34" charset="0"/>
                        </a:defRPr>
                      </a:lvl8pPr>
                      <a:lvl9pPr eaLnBrk="0" fontAlgn="base" hangingPunct="0">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bg1"/>
                          </a:solidFill>
                          <a:effectLst/>
                          <a:latin typeface="Arial Unicode MS" pitchFamily="34" charset="-128"/>
                        </a:rPr>
                        <a:t> Unmapped to trap </a:t>
                      </a:r>
                      <a:r>
                        <a:rPr kumimoji="0" lang="en-US" altLang="en-US" sz="1800" b="1" i="0" u="none" strike="noStrike" cap="none" normalizeH="0" baseline="0" dirty="0" smtClean="0">
                          <a:ln>
                            <a:noFill/>
                          </a:ln>
                          <a:solidFill>
                            <a:schemeClr val="bg1"/>
                          </a:solidFill>
                          <a:effectLst/>
                          <a:latin typeface="Arial Unicode MS" pitchFamily="34" charset="-128"/>
                          <a:cs typeface="Arial" panose="020B0604020202020204" pitchFamily="34" charset="0"/>
                          <a:hlinkClick r:id="rId2"/>
                        </a:rPr>
                        <a:t>NULL</a:t>
                      </a:r>
                      <a:r>
                        <a:rPr kumimoji="0" lang="en-US" altLang="en-US" sz="1800" b="0" i="0" u="none" strike="noStrike" cap="none" normalizeH="0" baseline="0" dirty="0" smtClean="0">
                          <a:ln>
                            <a:noFill/>
                          </a:ln>
                          <a:solidFill>
                            <a:schemeClr val="bg1"/>
                          </a:solidFill>
                          <a:effectLst/>
                          <a:latin typeface="Arial Unicode MS" pitchFamily="34" charset="-128"/>
                        </a:rPr>
                        <a:t> pointers </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99FFCC"/>
                    </a:solidFill>
                  </a:tcPr>
                </a:tc>
                <a:extLst>
                  <a:ext uri="{0D108BD9-81ED-4DB2-BD59-A6C34878D82A}">
                    <a16:rowId xmlns:a16="http://schemas.microsoft.com/office/drawing/2014/main" val="422181934"/>
                  </a:ext>
                </a:extLst>
              </a:tr>
            </a:tbl>
          </a:graphicData>
        </a:graphic>
      </p:graphicFrame>
    </p:spTree>
    <p:extLst>
      <p:ext uri="{BB962C8B-B14F-4D97-AF65-F5344CB8AC3E}">
        <p14:creationId xmlns:p14="http://schemas.microsoft.com/office/powerpoint/2010/main" val="4079117589"/>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 grpId="0" animBg="1" advAuto="0"/>
      <p:bldP spid="193" grpId="0" animBg="1" advAuto="0"/>
      <p:bldP spid="197" grpId="0"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55637" y="275698"/>
            <a:ext cx="8397875" cy="685800"/>
          </a:xfrm>
        </p:spPr>
        <p:txBody>
          <a:bodyPr/>
          <a:lstStyle/>
          <a:p>
            <a:r>
              <a:rPr lang="en-US" altLang="zh-CN" smtClean="0">
                <a:ea typeface="宋体" panose="02010600030101010101" pitchFamily="2" charset="-122"/>
              </a:rPr>
              <a:t>Address Space</a:t>
            </a:r>
          </a:p>
        </p:txBody>
      </p:sp>
      <p:grpSp>
        <p:nvGrpSpPr>
          <p:cNvPr id="11268" name="Group 36"/>
          <p:cNvGrpSpPr>
            <a:grpSpLocks/>
          </p:cNvGrpSpPr>
          <p:nvPr/>
        </p:nvGrpSpPr>
        <p:grpSpPr bwMode="auto">
          <a:xfrm>
            <a:off x="7206347" y="1276350"/>
            <a:ext cx="3657600" cy="4730750"/>
            <a:chOff x="2016" y="359"/>
            <a:chExt cx="2304" cy="3580"/>
          </a:xfrm>
        </p:grpSpPr>
        <p:sp>
          <p:nvSpPr>
            <p:cNvPr id="11270" name="Rectangle 3"/>
            <p:cNvSpPr>
              <a:spLocks noChangeArrowheads="1"/>
            </p:cNvSpPr>
            <p:nvPr/>
          </p:nvSpPr>
          <p:spPr bwMode="auto">
            <a:xfrm>
              <a:off x="2016" y="542"/>
              <a:ext cx="1152" cy="3360"/>
            </a:xfrm>
            <a:prstGeom prst="rect">
              <a:avLst/>
            </a:prstGeom>
            <a:noFill/>
            <a:ln w="381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endParaRPr lang="en-US" altLang="en-US">
                <a:solidFill>
                  <a:schemeClr val="tx1"/>
                </a:solidFill>
              </a:endParaRPr>
            </a:p>
          </p:txBody>
        </p:sp>
        <p:sp>
          <p:nvSpPr>
            <p:cNvPr id="11271" name="Line 4"/>
            <p:cNvSpPr>
              <a:spLocks noChangeShapeType="1"/>
            </p:cNvSpPr>
            <p:nvPr/>
          </p:nvSpPr>
          <p:spPr bwMode="auto">
            <a:xfrm flipV="1">
              <a:off x="2016" y="3662"/>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2" name="Line 5"/>
            <p:cNvSpPr>
              <a:spLocks noChangeShapeType="1"/>
            </p:cNvSpPr>
            <p:nvPr/>
          </p:nvSpPr>
          <p:spPr bwMode="auto">
            <a:xfrm>
              <a:off x="2016" y="3374"/>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3" name="Line 6"/>
            <p:cNvSpPr>
              <a:spLocks noChangeShapeType="1"/>
            </p:cNvSpPr>
            <p:nvPr/>
          </p:nvSpPr>
          <p:spPr bwMode="auto">
            <a:xfrm>
              <a:off x="2016" y="3134"/>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4" name="Line 7"/>
            <p:cNvSpPr>
              <a:spLocks noChangeShapeType="1"/>
            </p:cNvSpPr>
            <p:nvPr/>
          </p:nvSpPr>
          <p:spPr bwMode="auto">
            <a:xfrm>
              <a:off x="2016" y="2798"/>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5" name="Line 8"/>
            <p:cNvSpPr>
              <a:spLocks noChangeShapeType="1"/>
            </p:cNvSpPr>
            <p:nvPr/>
          </p:nvSpPr>
          <p:spPr bwMode="auto">
            <a:xfrm>
              <a:off x="2016" y="2174"/>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6" name="Line 9"/>
            <p:cNvSpPr>
              <a:spLocks noChangeShapeType="1"/>
            </p:cNvSpPr>
            <p:nvPr/>
          </p:nvSpPr>
          <p:spPr bwMode="auto">
            <a:xfrm>
              <a:off x="2016" y="1838"/>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7" name="Line 10"/>
            <p:cNvSpPr>
              <a:spLocks noChangeShapeType="1"/>
            </p:cNvSpPr>
            <p:nvPr/>
          </p:nvSpPr>
          <p:spPr bwMode="auto">
            <a:xfrm>
              <a:off x="2016" y="1214"/>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1278" name="Group 11"/>
            <p:cNvGrpSpPr>
              <a:grpSpLocks/>
            </p:cNvGrpSpPr>
            <p:nvPr/>
          </p:nvGrpSpPr>
          <p:grpSpPr bwMode="auto">
            <a:xfrm>
              <a:off x="3264" y="3662"/>
              <a:ext cx="1056" cy="277"/>
              <a:chOff x="3552" y="3753"/>
              <a:chExt cx="1056" cy="277"/>
            </a:xfrm>
          </p:grpSpPr>
          <p:sp>
            <p:nvSpPr>
              <p:cNvPr id="11300" name="Line 12"/>
              <p:cNvSpPr>
                <a:spLocks noChangeShapeType="1"/>
              </p:cNvSpPr>
              <p:nvPr/>
            </p:nvSpPr>
            <p:spPr bwMode="auto">
              <a:xfrm>
                <a:off x="3552" y="3984"/>
                <a:ext cx="1056"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1301" name="Text Box 13"/>
              <p:cNvSpPr txBox="1">
                <a:spLocks noChangeArrowheads="1"/>
              </p:cNvSpPr>
              <p:nvPr/>
            </p:nvSpPr>
            <p:spPr bwMode="auto">
              <a:xfrm>
                <a:off x="3596" y="3753"/>
                <a:ext cx="916"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pPr algn="l"/>
                <a:r>
                  <a:rPr lang="en-US" altLang="zh-CN" sz="1800">
                    <a:solidFill>
                      <a:schemeClr val="tx1"/>
                    </a:solidFill>
                    <a:latin typeface="Arial" panose="020B0604020202020204" pitchFamily="34" charset="0"/>
                    <a:ea typeface="宋体" panose="02010600030101010101" pitchFamily="2" charset="-122"/>
                  </a:rPr>
                  <a:t>0x00000000</a:t>
                </a:r>
              </a:p>
            </p:txBody>
          </p:sp>
        </p:grpSp>
        <p:grpSp>
          <p:nvGrpSpPr>
            <p:cNvPr id="11279" name="Group 14"/>
            <p:cNvGrpSpPr>
              <a:grpSpLocks/>
            </p:cNvGrpSpPr>
            <p:nvPr/>
          </p:nvGrpSpPr>
          <p:grpSpPr bwMode="auto">
            <a:xfrm>
              <a:off x="3264" y="3422"/>
              <a:ext cx="1056" cy="277"/>
              <a:chOff x="3552" y="3753"/>
              <a:chExt cx="1056" cy="277"/>
            </a:xfrm>
          </p:grpSpPr>
          <p:sp>
            <p:nvSpPr>
              <p:cNvPr id="11298" name="Line 15"/>
              <p:cNvSpPr>
                <a:spLocks noChangeShapeType="1"/>
              </p:cNvSpPr>
              <p:nvPr/>
            </p:nvSpPr>
            <p:spPr bwMode="auto">
              <a:xfrm>
                <a:off x="3552" y="3984"/>
                <a:ext cx="1056"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1299" name="Text Box 16"/>
              <p:cNvSpPr txBox="1">
                <a:spLocks noChangeArrowheads="1"/>
              </p:cNvSpPr>
              <p:nvPr/>
            </p:nvSpPr>
            <p:spPr bwMode="auto">
              <a:xfrm>
                <a:off x="3596" y="3753"/>
                <a:ext cx="916"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pPr algn="l"/>
                <a:r>
                  <a:rPr lang="en-US" altLang="zh-CN" sz="1800">
                    <a:solidFill>
                      <a:schemeClr val="tx1"/>
                    </a:solidFill>
                    <a:latin typeface="Arial" panose="020B0604020202020204" pitchFamily="34" charset="0"/>
                    <a:ea typeface="宋体" panose="02010600030101010101" pitchFamily="2" charset="-122"/>
                  </a:rPr>
                  <a:t>0x08048000</a:t>
                </a:r>
              </a:p>
            </p:txBody>
          </p:sp>
        </p:grpSp>
        <p:sp>
          <p:nvSpPr>
            <p:cNvPr id="11280" name="Text Box 17"/>
            <p:cNvSpPr txBox="1">
              <a:spLocks noChangeArrowheads="1"/>
            </p:cNvSpPr>
            <p:nvPr/>
          </p:nvSpPr>
          <p:spPr bwMode="auto">
            <a:xfrm>
              <a:off x="2366" y="3421"/>
              <a:ext cx="452"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r>
                <a:rPr lang="en-US" altLang="zh-CN" sz="1800">
                  <a:solidFill>
                    <a:schemeClr val="tx1"/>
                  </a:solidFill>
                  <a:latin typeface="Arial" panose="020B0604020202020204" pitchFamily="34" charset="0"/>
                  <a:ea typeface="宋体" panose="02010600030101010101" pitchFamily="2" charset="-122"/>
                </a:rPr>
                <a:t>code</a:t>
              </a:r>
            </a:p>
          </p:txBody>
        </p:sp>
        <p:sp>
          <p:nvSpPr>
            <p:cNvPr id="11281" name="Text Box 18"/>
            <p:cNvSpPr txBox="1">
              <a:spLocks noChangeArrowheads="1"/>
            </p:cNvSpPr>
            <p:nvPr/>
          </p:nvSpPr>
          <p:spPr bwMode="auto">
            <a:xfrm>
              <a:off x="2178" y="3109"/>
              <a:ext cx="828"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r>
                <a:rPr lang="en-US" altLang="zh-CN" sz="1800">
                  <a:solidFill>
                    <a:schemeClr val="tx1"/>
                  </a:solidFill>
                  <a:latin typeface="Arial" panose="020B0604020202020204" pitchFamily="34" charset="0"/>
                  <a:ea typeface="宋体" panose="02010600030101010101" pitchFamily="2" charset="-122"/>
                </a:rPr>
                <a:t>static data</a:t>
              </a:r>
            </a:p>
          </p:txBody>
        </p:sp>
        <p:sp>
          <p:nvSpPr>
            <p:cNvPr id="11282" name="Text Box 19"/>
            <p:cNvSpPr txBox="1">
              <a:spLocks noChangeArrowheads="1"/>
            </p:cNvSpPr>
            <p:nvPr/>
          </p:nvSpPr>
          <p:spPr bwMode="auto">
            <a:xfrm>
              <a:off x="2410" y="2821"/>
              <a:ext cx="364"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r>
                <a:rPr lang="en-US" altLang="zh-CN" sz="1800">
                  <a:solidFill>
                    <a:schemeClr val="tx1"/>
                  </a:solidFill>
                  <a:latin typeface="Arial" panose="020B0604020202020204" pitchFamily="34" charset="0"/>
                  <a:ea typeface="宋体" panose="02010600030101010101" pitchFamily="2" charset="-122"/>
                </a:rPr>
                <a:t>bss</a:t>
              </a:r>
            </a:p>
          </p:txBody>
        </p:sp>
        <p:sp>
          <p:nvSpPr>
            <p:cNvPr id="11283" name="Text Box 20"/>
            <p:cNvSpPr txBox="1">
              <a:spLocks noChangeArrowheads="1"/>
            </p:cNvSpPr>
            <p:nvPr/>
          </p:nvSpPr>
          <p:spPr bwMode="auto">
            <a:xfrm>
              <a:off x="2366" y="2567"/>
              <a:ext cx="452"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r>
                <a:rPr lang="en-US" altLang="zh-CN" sz="1800">
                  <a:solidFill>
                    <a:schemeClr val="tx1"/>
                  </a:solidFill>
                  <a:latin typeface="Arial" panose="020B0604020202020204" pitchFamily="34" charset="0"/>
                  <a:ea typeface="宋体" panose="02010600030101010101" pitchFamily="2" charset="-122"/>
                </a:rPr>
                <a:t>heap</a:t>
              </a:r>
            </a:p>
          </p:txBody>
        </p:sp>
        <p:sp>
          <p:nvSpPr>
            <p:cNvPr id="11284" name="Line 21"/>
            <p:cNvSpPr>
              <a:spLocks noChangeShapeType="1"/>
            </p:cNvSpPr>
            <p:nvPr/>
          </p:nvSpPr>
          <p:spPr bwMode="auto">
            <a:xfrm flipV="1">
              <a:off x="2592" y="2414"/>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5" name="Text Box 22"/>
            <p:cNvSpPr txBox="1">
              <a:spLocks noChangeArrowheads="1"/>
            </p:cNvSpPr>
            <p:nvPr/>
          </p:nvSpPr>
          <p:spPr bwMode="auto">
            <a:xfrm>
              <a:off x="2058" y="1867"/>
              <a:ext cx="1068"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r>
                <a:rPr lang="en-US" altLang="zh-CN" sz="1800">
                  <a:solidFill>
                    <a:schemeClr val="tx1"/>
                  </a:solidFill>
                  <a:latin typeface="Arial" panose="020B0604020202020204" pitchFamily="34" charset="0"/>
                  <a:ea typeface="宋体" panose="02010600030101010101" pitchFamily="2" charset="-122"/>
                </a:rPr>
                <a:t>shared library</a:t>
              </a:r>
            </a:p>
          </p:txBody>
        </p:sp>
        <p:sp>
          <p:nvSpPr>
            <p:cNvPr id="11286" name="Text Box 23"/>
            <p:cNvSpPr txBox="1">
              <a:spLocks noChangeArrowheads="1"/>
            </p:cNvSpPr>
            <p:nvPr/>
          </p:nvSpPr>
          <p:spPr bwMode="auto">
            <a:xfrm>
              <a:off x="2302" y="1237"/>
              <a:ext cx="484"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r>
                <a:rPr lang="en-US" altLang="zh-CN" sz="1800">
                  <a:solidFill>
                    <a:schemeClr val="tx1"/>
                  </a:solidFill>
                  <a:latin typeface="Arial" panose="020B0604020202020204" pitchFamily="34" charset="0"/>
                  <a:ea typeface="宋体" panose="02010600030101010101" pitchFamily="2" charset="-122"/>
                </a:rPr>
                <a:t>stack</a:t>
              </a:r>
            </a:p>
          </p:txBody>
        </p:sp>
        <p:sp>
          <p:nvSpPr>
            <p:cNvPr id="11287" name="Line 24"/>
            <p:cNvSpPr>
              <a:spLocks noChangeShapeType="1"/>
            </p:cNvSpPr>
            <p:nvPr/>
          </p:nvSpPr>
          <p:spPr bwMode="auto">
            <a:xfrm flipV="1">
              <a:off x="2592" y="1406"/>
              <a:ext cx="0" cy="240"/>
            </a:xfrm>
            <a:prstGeom prst="line">
              <a:avLst/>
            </a:prstGeom>
            <a:noFill/>
            <a:ln w="2857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1288" name="Text Box 25"/>
            <p:cNvSpPr txBox="1">
              <a:spLocks noChangeArrowheads="1"/>
            </p:cNvSpPr>
            <p:nvPr/>
          </p:nvSpPr>
          <p:spPr bwMode="auto">
            <a:xfrm>
              <a:off x="2098" y="757"/>
              <a:ext cx="988"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r>
                <a:rPr lang="en-US" altLang="zh-CN" sz="1800">
                  <a:solidFill>
                    <a:schemeClr val="tx1"/>
                  </a:solidFill>
                  <a:latin typeface="Arial" panose="020B0604020202020204" pitchFamily="34" charset="0"/>
                  <a:ea typeface="宋体" panose="02010600030101010101" pitchFamily="2" charset="-122"/>
                </a:rPr>
                <a:t>kernel space</a:t>
              </a:r>
            </a:p>
          </p:txBody>
        </p:sp>
        <p:grpSp>
          <p:nvGrpSpPr>
            <p:cNvPr id="11289" name="Group 26"/>
            <p:cNvGrpSpPr>
              <a:grpSpLocks/>
            </p:cNvGrpSpPr>
            <p:nvPr/>
          </p:nvGrpSpPr>
          <p:grpSpPr bwMode="auto">
            <a:xfrm>
              <a:off x="3264" y="1934"/>
              <a:ext cx="1056" cy="277"/>
              <a:chOff x="3552" y="3753"/>
              <a:chExt cx="1056" cy="277"/>
            </a:xfrm>
          </p:grpSpPr>
          <p:sp>
            <p:nvSpPr>
              <p:cNvPr id="11296" name="Line 27"/>
              <p:cNvSpPr>
                <a:spLocks noChangeShapeType="1"/>
              </p:cNvSpPr>
              <p:nvPr/>
            </p:nvSpPr>
            <p:spPr bwMode="auto">
              <a:xfrm>
                <a:off x="3552" y="3984"/>
                <a:ext cx="1056"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1297" name="Text Box 28"/>
              <p:cNvSpPr txBox="1">
                <a:spLocks noChangeArrowheads="1"/>
              </p:cNvSpPr>
              <p:nvPr/>
            </p:nvSpPr>
            <p:spPr bwMode="auto">
              <a:xfrm>
                <a:off x="3596" y="3753"/>
                <a:ext cx="916"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pPr algn="l"/>
                <a:r>
                  <a:rPr lang="en-US" altLang="zh-CN" sz="1800">
                    <a:solidFill>
                      <a:schemeClr val="tx1"/>
                    </a:solidFill>
                    <a:latin typeface="Arial" panose="020B0604020202020204" pitchFamily="34" charset="0"/>
                    <a:ea typeface="宋体" panose="02010600030101010101" pitchFamily="2" charset="-122"/>
                  </a:rPr>
                  <a:t>0x42000000</a:t>
                </a:r>
              </a:p>
            </p:txBody>
          </p:sp>
        </p:grpSp>
        <p:grpSp>
          <p:nvGrpSpPr>
            <p:cNvPr id="11290" name="Group 29"/>
            <p:cNvGrpSpPr>
              <a:grpSpLocks/>
            </p:cNvGrpSpPr>
            <p:nvPr/>
          </p:nvGrpSpPr>
          <p:grpSpPr bwMode="auto">
            <a:xfrm>
              <a:off x="3264" y="974"/>
              <a:ext cx="1056" cy="277"/>
              <a:chOff x="3552" y="3753"/>
              <a:chExt cx="1056" cy="277"/>
            </a:xfrm>
          </p:grpSpPr>
          <p:sp>
            <p:nvSpPr>
              <p:cNvPr id="11294" name="Line 30"/>
              <p:cNvSpPr>
                <a:spLocks noChangeShapeType="1"/>
              </p:cNvSpPr>
              <p:nvPr/>
            </p:nvSpPr>
            <p:spPr bwMode="auto">
              <a:xfrm>
                <a:off x="3552" y="3984"/>
                <a:ext cx="1056"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1295" name="Text Box 31"/>
              <p:cNvSpPr txBox="1">
                <a:spLocks noChangeArrowheads="1"/>
              </p:cNvSpPr>
              <p:nvPr/>
            </p:nvSpPr>
            <p:spPr bwMode="auto">
              <a:xfrm>
                <a:off x="3596" y="3753"/>
                <a:ext cx="940"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pPr algn="l"/>
                <a:r>
                  <a:rPr lang="en-US" altLang="zh-CN" sz="1800">
                    <a:solidFill>
                      <a:schemeClr val="tx1"/>
                    </a:solidFill>
                    <a:latin typeface="Arial" panose="020B0604020202020204" pitchFamily="34" charset="0"/>
                    <a:ea typeface="宋体" panose="02010600030101010101" pitchFamily="2" charset="-122"/>
                  </a:rPr>
                  <a:t>0xC0000000</a:t>
                </a:r>
              </a:p>
            </p:txBody>
          </p:sp>
        </p:grpSp>
        <p:grpSp>
          <p:nvGrpSpPr>
            <p:cNvPr id="11291" name="Group 32"/>
            <p:cNvGrpSpPr>
              <a:grpSpLocks/>
            </p:cNvGrpSpPr>
            <p:nvPr/>
          </p:nvGrpSpPr>
          <p:grpSpPr bwMode="auto">
            <a:xfrm>
              <a:off x="3264" y="359"/>
              <a:ext cx="1056" cy="277"/>
              <a:chOff x="3552" y="3753"/>
              <a:chExt cx="1056" cy="277"/>
            </a:xfrm>
          </p:grpSpPr>
          <p:sp>
            <p:nvSpPr>
              <p:cNvPr id="11292" name="Line 33"/>
              <p:cNvSpPr>
                <a:spLocks noChangeShapeType="1"/>
              </p:cNvSpPr>
              <p:nvPr/>
            </p:nvSpPr>
            <p:spPr bwMode="auto">
              <a:xfrm>
                <a:off x="3552" y="3984"/>
                <a:ext cx="1056" cy="0"/>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1293" name="Text Box 34"/>
              <p:cNvSpPr txBox="1">
                <a:spLocks noChangeArrowheads="1"/>
              </p:cNvSpPr>
              <p:nvPr/>
            </p:nvSpPr>
            <p:spPr bwMode="auto">
              <a:xfrm>
                <a:off x="3596" y="3753"/>
                <a:ext cx="980"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pPr algn="l"/>
                <a:r>
                  <a:rPr lang="en-US" altLang="zh-CN" sz="1800" dirty="0">
                    <a:solidFill>
                      <a:schemeClr val="tx1"/>
                    </a:solidFill>
                    <a:latin typeface="Arial" panose="020B0604020202020204" pitchFamily="34" charset="0"/>
                    <a:ea typeface="宋体" panose="02010600030101010101" pitchFamily="2" charset="-122"/>
                  </a:rPr>
                  <a:t>0xFFFFFFFF</a:t>
                </a:r>
              </a:p>
            </p:txBody>
          </p:sp>
        </p:grpSp>
      </p:grpSp>
      <p:sp>
        <p:nvSpPr>
          <p:cNvPr id="2" name="TextBox 1"/>
          <p:cNvSpPr txBox="1"/>
          <p:nvPr/>
        </p:nvSpPr>
        <p:spPr>
          <a:xfrm>
            <a:off x="623409" y="1095960"/>
            <a:ext cx="5976513" cy="5078313"/>
          </a:xfrm>
          <a:prstGeom prst="rect">
            <a:avLst/>
          </a:prstGeom>
          <a:noFill/>
        </p:spPr>
        <p:txBody>
          <a:bodyPr wrap="square" rtlCol="0">
            <a:spAutoFit/>
          </a:bodyPr>
          <a:lstStyle/>
          <a:p>
            <a:r>
              <a:rPr lang="en-US" dirty="0" smtClean="0"/>
              <a:t>Stack</a:t>
            </a:r>
          </a:p>
          <a:p>
            <a:r>
              <a:rPr lang="en-US" dirty="0" smtClean="0"/>
              <a:t>The </a:t>
            </a:r>
            <a:r>
              <a:rPr lang="en-US" dirty="0"/>
              <a:t>stack is a segment of memory where data like your local variables and function calls get added and/or removed in a last-in-first-out (LIFO) manner. It's a special region of your computer's memory that stores temporary variables created by each function (including the main() function). Stack is used for static memory </a:t>
            </a:r>
            <a:r>
              <a:rPr lang="en-US" dirty="0" smtClean="0"/>
              <a:t>allocation and has </a:t>
            </a:r>
            <a:r>
              <a:rPr lang="en-US" dirty="0"/>
              <a:t>size limits</a:t>
            </a:r>
          </a:p>
          <a:p>
            <a:endParaRPr lang="en-US" dirty="0" smtClean="0"/>
          </a:p>
          <a:p>
            <a:r>
              <a:rPr lang="en-US" dirty="0" smtClean="0"/>
              <a:t>Heap</a:t>
            </a:r>
            <a:endParaRPr lang="en-US" dirty="0"/>
          </a:p>
          <a:p>
            <a:r>
              <a:rPr lang="en-US" dirty="0"/>
              <a:t>The heap is a memory used by programming languages to store global variables. By default, all global variable are stored in heap memory space. It supports Dynamic memory allocation. Unlike the stack, the heap does not have size restrictions on variable size (apart from the obvious physical limitations of your computer). Unlike the stack, variables created on the heap are accessible by any function, anywhere in your program. Heap variables are essentially global in scope. </a:t>
            </a:r>
          </a:p>
        </p:txBody>
      </p:sp>
    </p:spTree>
    <p:extLst>
      <p:ext uri="{BB962C8B-B14F-4D97-AF65-F5344CB8AC3E}">
        <p14:creationId xmlns:p14="http://schemas.microsoft.com/office/powerpoint/2010/main" val="1091323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fld id="{6C1C556B-B2F6-4C17-95EA-82DC62C4C5C4}" type="slidenum">
              <a:rPr lang="zh-CN" altLang="en-US" sz="1400" b="0">
                <a:solidFill>
                  <a:schemeClr val="tx1"/>
                </a:solidFill>
                <a:latin typeface="Arial" panose="020B0604020202020204" pitchFamily="34" charset="0"/>
              </a:rPr>
              <a:pPr/>
              <a:t>5</a:t>
            </a:fld>
            <a:endParaRPr lang="en-US" altLang="zh-CN" sz="1400" b="0">
              <a:solidFill>
                <a:schemeClr val="tx1"/>
              </a:solidFill>
              <a:latin typeface="Arial" panose="020B0604020202020204" pitchFamily="34" charset="0"/>
            </a:endParaRPr>
          </a:p>
        </p:txBody>
      </p:sp>
      <p:sp>
        <p:nvSpPr>
          <p:cNvPr id="12291" name="Rectangle 2"/>
          <p:cNvSpPr>
            <a:spLocks noGrp="1" noChangeArrowheads="1"/>
          </p:cNvSpPr>
          <p:nvPr>
            <p:ph type="title"/>
          </p:nvPr>
        </p:nvSpPr>
        <p:spPr/>
        <p:txBody>
          <a:bodyPr/>
          <a:lstStyle/>
          <a:p>
            <a:r>
              <a:rPr lang="en-US" altLang="zh-CN" smtClean="0">
                <a:ea typeface="宋体" panose="02010600030101010101" pitchFamily="2" charset="-122"/>
              </a:rPr>
              <a:t>C Call Stack</a:t>
            </a:r>
          </a:p>
        </p:txBody>
      </p:sp>
      <p:sp>
        <p:nvSpPr>
          <p:cNvPr id="12292" name="Rectangle 3"/>
          <p:cNvSpPr>
            <a:spLocks noGrp="1" noChangeArrowheads="1"/>
          </p:cNvSpPr>
          <p:nvPr>
            <p:ph type="body" idx="1"/>
          </p:nvPr>
        </p:nvSpPr>
        <p:spPr/>
        <p:txBody>
          <a:bodyPr>
            <a:normAutofit fontScale="92500" lnSpcReduction="10000"/>
          </a:bodyPr>
          <a:lstStyle/>
          <a:p>
            <a:r>
              <a:rPr lang="en-US" altLang="zh-CN" smtClean="0">
                <a:ea typeface="宋体" panose="02010600030101010101" pitchFamily="2" charset="-122"/>
              </a:rPr>
              <a:t>C Call Stack</a:t>
            </a:r>
          </a:p>
          <a:p>
            <a:pPr lvl="1"/>
            <a:r>
              <a:rPr lang="en-US" altLang="zh-CN" smtClean="0">
                <a:ea typeface="宋体" panose="02010600030101010101" pitchFamily="2" charset="-122"/>
              </a:rPr>
              <a:t>When a function call is made, the return address is put on the stack. </a:t>
            </a:r>
          </a:p>
          <a:p>
            <a:pPr lvl="1"/>
            <a:r>
              <a:rPr lang="en-US" altLang="zh-CN" smtClean="0">
                <a:ea typeface="宋体" panose="02010600030101010101" pitchFamily="2" charset="-122"/>
              </a:rPr>
              <a:t>Often the values of parameters are put on the stack.</a:t>
            </a:r>
          </a:p>
          <a:p>
            <a:pPr lvl="1"/>
            <a:r>
              <a:rPr lang="en-US" altLang="zh-CN" smtClean="0">
                <a:ea typeface="宋体" panose="02010600030101010101" pitchFamily="2" charset="-122"/>
              </a:rPr>
              <a:t>Usually the function saves the stack frame pointer (on the stack).</a:t>
            </a:r>
          </a:p>
          <a:p>
            <a:pPr lvl="1"/>
            <a:r>
              <a:rPr lang="en-US" altLang="zh-CN" smtClean="0">
                <a:ea typeface="宋体" panose="02010600030101010101" pitchFamily="2" charset="-122"/>
              </a:rPr>
              <a:t>Local variables are on the stack.</a:t>
            </a:r>
          </a:p>
        </p:txBody>
      </p:sp>
    </p:spTree>
    <p:extLst>
      <p:ext uri="{BB962C8B-B14F-4D97-AF65-F5344CB8AC3E}">
        <p14:creationId xmlns:p14="http://schemas.microsoft.com/office/powerpoint/2010/main" val="344020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en-US"/>
              <a:t>“Smashing the Stack”*</a:t>
            </a:r>
          </a:p>
        </p:txBody>
      </p:sp>
      <p:sp>
        <p:nvSpPr>
          <p:cNvPr id="70659" name="Rectangle 3"/>
          <p:cNvSpPr>
            <a:spLocks noGrp="1" noChangeArrowheads="1"/>
          </p:cNvSpPr>
          <p:nvPr>
            <p:ph type="body" idx="1"/>
          </p:nvPr>
        </p:nvSpPr>
        <p:spPr>
          <a:xfrm>
            <a:off x="775063" y="2065867"/>
            <a:ext cx="9233263" cy="3733800"/>
          </a:xfrm>
        </p:spPr>
        <p:txBody>
          <a:bodyPr>
            <a:normAutofit/>
          </a:bodyPr>
          <a:lstStyle/>
          <a:p>
            <a:r>
              <a:rPr lang="en-US" altLang="en-US" dirty="0"/>
              <a:t>The general idea is to overflow a buffer so that it overwrites the return address.</a:t>
            </a:r>
          </a:p>
          <a:p>
            <a:r>
              <a:rPr lang="en-US" altLang="en-US" dirty="0"/>
              <a:t>When the function is done it will jump to whatever address is on the stack.</a:t>
            </a:r>
          </a:p>
          <a:p>
            <a:r>
              <a:rPr lang="en-US" altLang="en-US" dirty="0"/>
              <a:t>We put some code in the buffer and set the return address to point to it!</a:t>
            </a:r>
          </a:p>
        </p:txBody>
      </p:sp>
    </p:spTree>
    <p:extLst>
      <p:ext uri="{BB962C8B-B14F-4D97-AF65-F5344CB8AC3E}">
        <p14:creationId xmlns:p14="http://schemas.microsoft.com/office/powerpoint/2010/main" val="2240973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fld id="{E30E6482-5136-431A-8AB1-C3FBDFDA1439}" type="slidenum">
              <a:rPr lang="zh-CN" altLang="en-US" sz="1400" b="0">
                <a:solidFill>
                  <a:schemeClr val="tx1"/>
                </a:solidFill>
                <a:latin typeface="Arial" panose="020B0604020202020204" pitchFamily="34" charset="0"/>
              </a:rPr>
              <a:pPr/>
              <a:t>7</a:t>
            </a:fld>
            <a:endParaRPr lang="en-US" altLang="zh-CN" sz="1400" b="0">
              <a:solidFill>
                <a:schemeClr val="tx1"/>
              </a:solidFill>
              <a:latin typeface="Arial" panose="020B0604020202020204" pitchFamily="34" charset="0"/>
            </a:endParaRPr>
          </a:p>
        </p:txBody>
      </p:sp>
      <p:sp>
        <p:nvSpPr>
          <p:cNvPr id="6147" name="Rectangle 2"/>
          <p:cNvSpPr>
            <a:spLocks noGrp="1" noChangeArrowheads="1"/>
          </p:cNvSpPr>
          <p:nvPr>
            <p:ph type="title"/>
          </p:nvPr>
        </p:nvSpPr>
        <p:spPr/>
        <p:txBody>
          <a:bodyPr/>
          <a:lstStyle/>
          <a:p>
            <a:r>
              <a:rPr lang="en-US" altLang="zh-CN" smtClean="0">
                <a:ea typeface="宋体" panose="02010600030101010101" pitchFamily="2" charset="-122"/>
              </a:rPr>
              <a:t>Exploitation</a:t>
            </a:r>
          </a:p>
        </p:txBody>
      </p:sp>
      <p:sp>
        <p:nvSpPr>
          <p:cNvPr id="6148" name="Rectangle 3"/>
          <p:cNvSpPr>
            <a:spLocks noGrp="1" noChangeArrowheads="1"/>
          </p:cNvSpPr>
          <p:nvPr>
            <p:ph type="body" idx="1"/>
          </p:nvPr>
        </p:nvSpPr>
        <p:spPr/>
        <p:txBody>
          <a:bodyPr>
            <a:normAutofit fontScale="92500" lnSpcReduction="10000"/>
          </a:bodyPr>
          <a:lstStyle/>
          <a:p>
            <a:r>
              <a:rPr lang="en-US" altLang="zh-CN" sz="2800">
                <a:ea typeface="宋体" panose="02010600030101010101" pitchFamily="2" charset="-122"/>
              </a:rPr>
              <a:t>The general idea is to give servers very large strings that will overflow a buffer.</a:t>
            </a:r>
          </a:p>
          <a:p>
            <a:endParaRPr lang="en-US" altLang="zh-CN" sz="2800">
              <a:ea typeface="宋体" panose="02010600030101010101" pitchFamily="2" charset="-122"/>
            </a:endParaRPr>
          </a:p>
          <a:p>
            <a:r>
              <a:rPr lang="en-US" altLang="zh-CN" sz="2800">
                <a:ea typeface="宋体" panose="02010600030101010101" pitchFamily="2" charset="-122"/>
              </a:rPr>
              <a:t>For a server with sloppy code – it’s easy to crash the server by overflowing a buffer.</a:t>
            </a:r>
          </a:p>
          <a:p>
            <a:pPr>
              <a:buFont typeface="Wingdings" panose="05000000000000000000" pitchFamily="2" charset="2"/>
              <a:buNone/>
            </a:pPr>
            <a:endParaRPr lang="en-US" altLang="zh-CN" sz="2800">
              <a:ea typeface="宋体" panose="02010600030101010101" pitchFamily="2" charset="-122"/>
            </a:endParaRPr>
          </a:p>
          <a:p>
            <a:r>
              <a:rPr lang="en-US" altLang="zh-CN" sz="2800">
                <a:ea typeface="宋体" panose="02010600030101010101" pitchFamily="2" charset="-122"/>
              </a:rPr>
              <a:t>It’s sometimes possible to actually make the server do whatever you want (instead of crashing).</a:t>
            </a:r>
          </a:p>
        </p:txBody>
      </p:sp>
    </p:spTree>
    <p:extLst>
      <p:ext uri="{BB962C8B-B14F-4D97-AF65-F5344CB8AC3E}">
        <p14:creationId xmlns:p14="http://schemas.microsoft.com/office/powerpoint/2010/main" val="2269481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How </a:t>
            </a:r>
            <a:r>
              <a:rPr lang="en-US" dirty="0"/>
              <a:t>buffer overflow vulnerability will occur in the memory heap?</a:t>
            </a:r>
          </a:p>
          <a:p>
            <a:r>
              <a:rPr lang="en-US" dirty="0" smtClean="0"/>
              <a:t>What </a:t>
            </a:r>
            <a:r>
              <a:rPr lang="en-US" dirty="0"/>
              <a:t>is the risk of buffer overflow and how to avoid it?</a:t>
            </a:r>
          </a:p>
        </p:txBody>
      </p:sp>
    </p:spTree>
    <p:extLst>
      <p:ext uri="{BB962C8B-B14F-4D97-AF65-F5344CB8AC3E}">
        <p14:creationId xmlns:p14="http://schemas.microsoft.com/office/powerpoint/2010/main" val="26692237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120</TotalTime>
  <Words>445</Words>
  <Application>Microsoft Office PowerPoint</Application>
  <PresentationFormat>Widescreen</PresentationFormat>
  <Paragraphs>89</Paragraphs>
  <Slides>8</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Arial Unicode MS</vt:lpstr>
      <vt:lpstr>Batang</vt:lpstr>
      <vt:lpstr>Courier</vt:lpstr>
      <vt:lpstr>等线</vt:lpstr>
      <vt:lpstr>宋体</vt:lpstr>
      <vt:lpstr>Arial</vt:lpstr>
      <vt:lpstr>Arial Black</vt:lpstr>
      <vt:lpstr>Calibri</vt:lpstr>
      <vt:lpstr>Courier New</vt:lpstr>
      <vt:lpstr>Wingdings</vt:lpstr>
      <vt:lpstr>Celestial</vt:lpstr>
      <vt:lpstr>Buffer Overflow Game</vt:lpstr>
      <vt:lpstr>What is a Buffer Overflow?</vt:lpstr>
      <vt:lpstr>All programs are stored in memory</vt:lpstr>
      <vt:lpstr>Address Space</vt:lpstr>
      <vt:lpstr>C Call Stack</vt:lpstr>
      <vt:lpstr>“Smashing the Stack”*</vt:lpstr>
      <vt:lpstr>Exploitation</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 Jin</dc:creator>
  <cp:lastModifiedBy>Ge Jin</cp:lastModifiedBy>
  <cp:revision>16</cp:revision>
  <dcterms:created xsi:type="dcterms:W3CDTF">2017-06-11T18:10:00Z</dcterms:created>
  <dcterms:modified xsi:type="dcterms:W3CDTF">2020-07-22T07:28:15Z</dcterms:modified>
</cp:coreProperties>
</file>