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66" r:id="rId3"/>
    <p:sldId id="267" r:id="rId4"/>
    <p:sldId id="268" r:id="rId5"/>
    <p:sldId id="262" r:id="rId6"/>
    <p:sldId id="264" r:id="rId7"/>
    <p:sldId id="265"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A98D4-F4C3-445B-941C-021DA533D982}" type="datetimeFigureOut">
              <a:rPr lang="en-US" smtClean="0"/>
              <a:t>7/22/2020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1743C-1D97-4900-BA92-C909716746DA}" type="slidenum">
              <a:rPr lang="en-US" smtClean="0"/>
              <a:t>‹#›</a:t>
            </a:fld>
            <a:endParaRPr lang="en-US"/>
          </a:p>
        </p:txBody>
      </p:sp>
    </p:spTree>
    <p:extLst>
      <p:ext uri="{BB962C8B-B14F-4D97-AF65-F5344CB8AC3E}">
        <p14:creationId xmlns:p14="http://schemas.microsoft.com/office/powerpoint/2010/main" val="605698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5CCC2E3A-218B-48CE-9CE4-F9E5D0870472}" type="slidenum">
              <a:rPr lang="en-US" altLang="en-US"/>
              <a:pPr/>
              <a:t>4</a:t>
            </a:fld>
            <a:endParaRPr lang="en-US" altLang="en-US"/>
          </a:p>
        </p:txBody>
      </p:sp>
      <p:sp>
        <p:nvSpPr>
          <p:cNvPr id="55298" name="Rectangle 2"/>
          <p:cNvSpPr>
            <a:spLocks noChangeArrowheads="1"/>
          </p:cNvSpPr>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99" name="Rectangle 3"/>
          <p:cNvSpPr>
            <a:spLocks noChangeArrowheads="1"/>
          </p:cNvSpPr>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17" tIns="0" rIns="18717" bIns="0" anchor="b"/>
          <a:lstStyle>
            <a:lvl1pPr defTabSz="922338">
              <a:defRPr sz="2400">
                <a:solidFill>
                  <a:schemeClr val="tx1"/>
                </a:solidFill>
                <a:latin typeface="Times New Roman" panose="02020603050405020304" pitchFamily="18" charset="0"/>
              </a:defRPr>
            </a:lvl1pPr>
            <a:lvl2pPr marL="455613" defTabSz="922338">
              <a:defRPr sz="2400">
                <a:solidFill>
                  <a:schemeClr val="tx1"/>
                </a:solidFill>
                <a:latin typeface="Times New Roman" panose="02020603050405020304" pitchFamily="18" charset="0"/>
              </a:defRPr>
            </a:lvl2pPr>
            <a:lvl3pPr marL="909638" defTabSz="922338">
              <a:defRPr sz="2400">
                <a:solidFill>
                  <a:schemeClr val="tx1"/>
                </a:solidFill>
                <a:latin typeface="Times New Roman" panose="02020603050405020304" pitchFamily="18" charset="0"/>
              </a:defRPr>
            </a:lvl3pPr>
            <a:lvl4pPr marL="1363663" defTabSz="922338">
              <a:defRPr sz="2400">
                <a:solidFill>
                  <a:schemeClr val="tx1"/>
                </a:solidFill>
                <a:latin typeface="Times New Roman" panose="02020603050405020304" pitchFamily="18" charset="0"/>
              </a:defRPr>
            </a:lvl4pPr>
            <a:lvl5pPr marL="1819275" defTabSz="922338">
              <a:defRPr sz="2400">
                <a:solidFill>
                  <a:schemeClr val="tx1"/>
                </a:solidFill>
                <a:latin typeface="Times New Roman" panose="02020603050405020304" pitchFamily="18" charset="0"/>
              </a:defRPr>
            </a:lvl5pPr>
            <a:lvl6pPr marL="2276475" defTabSz="922338" fontAlgn="base">
              <a:spcBef>
                <a:spcPct val="0"/>
              </a:spcBef>
              <a:spcAft>
                <a:spcPct val="0"/>
              </a:spcAft>
              <a:defRPr sz="2400">
                <a:solidFill>
                  <a:schemeClr val="tx1"/>
                </a:solidFill>
                <a:latin typeface="Times New Roman" panose="02020603050405020304" pitchFamily="18" charset="0"/>
              </a:defRPr>
            </a:lvl6pPr>
            <a:lvl7pPr marL="2733675" defTabSz="922338" fontAlgn="base">
              <a:spcBef>
                <a:spcPct val="0"/>
              </a:spcBef>
              <a:spcAft>
                <a:spcPct val="0"/>
              </a:spcAft>
              <a:defRPr sz="2400">
                <a:solidFill>
                  <a:schemeClr val="tx1"/>
                </a:solidFill>
                <a:latin typeface="Times New Roman" panose="02020603050405020304" pitchFamily="18" charset="0"/>
              </a:defRPr>
            </a:lvl7pPr>
            <a:lvl8pPr marL="3190875" defTabSz="922338" fontAlgn="base">
              <a:spcBef>
                <a:spcPct val="0"/>
              </a:spcBef>
              <a:spcAft>
                <a:spcPct val="0"/>
              </a:spcAft>
              <a:defRPr sz="2400">
                <a:solidFill>
                  <a:schemeClr val="tx1"/>
                </a:solidFill>
                <a:latin typeface="Times New Roman" panose="02020603050405020304" pitchFamily="18" charset="0"/>
              </a:defRPr>
            </a:lvl8pPr>
            <a:lvl9pPr marL="3648075" defTabSz="922338" fontAlgn="base">
              <a:spcBef>
                <a:spcPct val="0"/>
              </a:spcBef>
              <a:spcAft>
                <a:spcPct val="0"/>
              </a:spcAft>
              <a:defRPr sz="2400">
                <a:solidFill>
                  <a:schemeClr val="tx1"/>
                </a:solidFill>
                <a:latin typeface="Times New Roman" panose="02020603050405020304" pitchFamily="18" charset="0"/>
              </a:defRPr>
            </a:lvl9pPr>
          </a:lstStyle>
          <a:p>
            <a:pPr algn="r" eaLnBrk="0" hangingPunct="0"/>
            <a:r>
              <a:rPr lang="en-US" altLang="en-US" sz="1000" i="1"/>
              <a:t>27</a:t>
            </a:r>
          </a:p>
        </p:txBody>
      </p:sp>
      <p:sp>
        <p:nvSpPr>
          <p:cNvPr id="55300" name="Rectangle 4"/>
          <p:cNvSpPr>
            <a:spLocks noChangeArrowheads="1"/>
          </p:cNvSpPr>
          <p:nvPr/>
        </p:nvSpPr>
        <p:spPr bwMode="auto">
          <a:xfrm>
            <a:off x="-1588" y="8831263"/>
            <a:ext cx="2971801"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Rectangle 5"/>
          <p:cNvSpPr>
            <a:spLocks noChangeArrowheads="1"/>
          </p:cNvSpPr>
          <p:nvPr/>
        </p:nvSpPr>
        <p:spPr bwMode="auto">
          <a:xfrm>
            <a:off x="-1588" y="0"/>
            <a:ext cx="2971801"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2" name="Rectangle 6"/>
          <p:cNvSpPr>
            <a:spLocks noGrp="1" noRot="1" noChangeAspect="1" noChangeArrowheads="1" noTextEdit="1"/>
          </p:cNvSpPr>
          <p:nvPr>
            <p:ph type="sldImg"/>
          </p:nvPr>
        </p:nvSpPr>
        <p:spPr>
          <a:xfrm>
            <a:off x="341313" y="703263"/>
            <a:ext cx="6172200" cy="3471862"/>
          </a:xfrm>
          <a:ln w="12700" cap="flat">
            <a:solidFill>
              <a:schemeClr val="tx1"/>
            </a:solidFill>
          </a:ln>
          <a:extLst>
            <a:ext uri="{909E8E84-426E-40DD-AFC4-6F175D3DCCD1}">
              <a14:hiddenFill xmlns:a14="http://schemas.microsoft.com/office/drawing/2010/main">
                <a:noFill/>
              </a14:hiddenFill>
            </a:ext>
          </a:extLst>
        </p:spPr>
      </p:sp>
      <p:sp>
        <p:nvSpPr>
          <p:cNvPr id="55303" name="Rectangle 7"/>
          <p:cNvSpPr>
            <a:spLocks noGrp="1" noChangeArrowheads="1"/>
          </p:cNvSpPr>
          <p:nvPr>
            <p:ph type="body" idx="1"/>
          </p:nvPr>
        </p:nvSpPr>
        <p:spPr>
          <a:xfrm>
            <a:off x="912813" y="4416425"/>
            <a:ext cx="5030787" cy="4181475"/>
          </a:xfrm>
          <a:ln/>
        </p:spPr>
        <p:txBody>
          <a:bodyPr lIns="92024" tIns="45232" rIns="92024" bIns="45232"/>
          <a:lstStyle/>
          <a:p>
            <a:endParaRPr lang="en-US" altLang="en-US"/>
          </a:p>
        </p:txBody>
      </p:sp>
    </p:spTree>
    <p:extLst>
      <p:ext uri="{BB962C8B-B14F-4D97-AF65-F5344CB8AC3E}">
        <p14:creationId xmlns:p14="http://schemas.microsoft.com/office/powerpoint/2010/main" val="5505131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3962399" y="1964267"/>
            <a:ext cx="7197726" cy="2421464"/>
          </a:xfrm>
        </p:spPr>
        <p:txBody>
          <a:bodyPr anchor="b">
            <a:normAutofit/>
          </a:bodyPr>
          <a:lstStyle>
            <a:lvl1pPr algn="r">
              <a:defRPr sz="4800">
                <a:effectLst/>
                <a:latin typeface="Arial Black" panose="020B0A040201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2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759" y="123233"/>
            <a:ext cx="879388" cy="884471"/>
          </a:xfrm>
          <a:prstGeom prst="rect">
            <a:avLst/>
          </a:prstGeom>
        </p:spPr>
      </p:pic>
      <p:pic>
        <p:nvPicPr>
          <p:cNvPr id="18" name="Picture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4698" y="241745"/>
            <a:ext cx="1674600" cy="652442"/>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874184" y="301625"/>
            <a:ext cx="10600267" cy="838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74185" y="1641475"/>
            <a:ext cx="10587567" cy="19446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74185" y="3738564"/>
            <a:ext cx="10587567" cy="19446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704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normAutofit/>
          </a:bodyPr>
          <a:lstStyle>
            <a:lvl1pPr>
              <a:defRPr sz="3600"/>
            </a:lvl1pPr>
            <a:lvl2pPr>
              <a:defRPr sz="3200"/>
            </a:lvl2pPr>
            <a:lvl3pPr>
              <a:defRPr sz="2800"/>
            </a:lvl3pPr>
            <a:lvl4pPr>
              <a:defRPr sz="2400"/>
            </a:lvl4pPr>
            <a:lvl5pPr>
              <a:defRPr sz="2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7/22/2020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 id="2147483669" r:id="rId18"/>
  </p:sldLayoutIdLst>
  <p:timing>
    <p:tnLst>
      <p:par>
        <p:cTn id="1" dur="indefinite" restart="never" nodeType="tmRoot"/>
      </p:par>
    </p:tnLst>
  </p:timing>
  <p:txStyles>
    <p:titleStyle>
      <a:lvl1pPr algn="l" defTabSz="457200" rtl="0" eaLnBrk="1" latinLnBrk="0" hangingPunct="1">
        <a:spcBef>
          <a:spcPct val="0"/>
        </a:spcBef>
        <a:buNone/>
        <a:defRPr sz="3600" kern="1200" cap="all">
          <a:ln w="3175" cmpd="sng">
            <a:noFill/>
          </a:ln>
          <a:solidFill>
            <a:schemeClr val="tx1"/>
          </a:solidFill>
          <a:effectLst/>
          <a:latin typeface="Arial Black" panose="020B0A040201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Arial" panose="020B0604020202020204" pitchFamily="34" charset="0"/>
          <a:ea typeface="+mn-ea"/>
          <a:cs typeface="Arial" panose="020B0604020202020204" pitchFamily="34" charset="0"/>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Arial" panose="020B0604020202020204" pitchFamily="34" charset="0"/>
          <a:ea typeface="+mn-ea"/>
          <a:cs typeface="Arial" panose="020B0604020202020204" pitchFamily="34" charset="0"/>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 SNIFFING Game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55695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3442" name="Rectangle 2"/>
          <p:cNvSpPr>
            <a:spLocks noGrp="1" noChangeArrowheads="1"/>
          </p:cNvSpPr>
          <p:nvPr>
            <p:ph type="title"/>
          </p:nvPr>
        </p:nvSpPr>
        <p:spPr/>
        <p:txBody>
          <a:bodyPr>
            <a:normAutofit fontScale="90000"/>
          </a:bodyPr>
          <a:lstStyle/>
          <a:p>
            <a:r>
              <a:rPr lang="en-US" altLang="en-US" dirty="0"/>
              <a:t/>
            </a:r>
            <a:br>
              <a:rPr lang="en-US" altLang="en-US" dirty="0"/>
            </a:br>
            <a:r>
              <a:rPr lang="en-US" altLang="en-US" dirty="0"/>
              <a:t>Packet Sniffers</a:t>
            </a:r>
          </a:p>
        </p:txBody>
      </p:sp>
      <p:sp>
        <p:nvSpPr>
          <p:cNvPr id="1213443" name="Rectangle 3"/>
          <p:cNvSpPr>
            <a:spLocks noGrp="1" noChangeArrowheads="1"/>
          </p:cNvSpPr>
          <p:nvPr>
            <p:ph type="body" sz="half" idx="2"/>
          </p:nvPr>
        </p:nvSpPr>
        <p:spPr>
          <a:xfrm>
            <a:off x="1001485" y="3084514"/>
            <a:ext cx="10633165" cy="3403372"/>
          </a:xfrm>
        </p:spPr>
        <p:txBody>
          <a:bodyPr>
            <a:normAutofit/>
          </a:bodyPr>
          <a:lstStyle/>
          <a:p>
            <a:pPr>
              <a:lnSpc>
                <a:spcPct val="85000"/>
              </a:lnSpc>
            </a:pPr>
            <a:r>
              <a:rPr lang="en-US" altLang="en-US" sz="1700" dirty="0"/>
              <a:t>A packet sniffer is a software application that uses a network adapter card in promiscuous mode to capture all network packets. The following are the packet sniffer features:</a:t>
            </a:r>
          </a:p>
          <a:p>
            <a:pPr lvl="1">
              <a:lnSpc>
                <a:spcPct val="85000"/>
              </a:lnSpc>
            </a:pPr>
            <a:r>
              <a:rPr lang="en-US" altLang="en-US" sz="1500" dirty="0"/>
              <a:t>Packet sniffers exploit information passed in clear text. Protocols that pass information in the clear include the following:</a:t>
            </a:r>
          </a:p>
          <a:p>
            <a:pPr lvl="2">
              <a:lnSpc>
                <a:spcPct val="85000"/>
              </a:lnSpc>
              <a:buFontTx/>
              <a:buChar char="•"/>
            </a:pPr>
            <a:r>
              <a:rPr lang="en-US" altLang="en-US" sz="1500" dirty="0"/>
              <a:t>Telnet</a:t>
            </a:r>
          </a:p>
          <a:p>
            <a:pPr lvl="2">
              <a:lnSpc>
                <a:spcPct val="85000"/>
              </a:lnSpc>
              <a:buFontTx/>
              <a:buChar char="•"/>
            </a:pPr>
            <a:r>
              <a:rPr lang="en-US" altLang="en-US" sz="1500" dirty="0"/>
              <a:t>FTP</a:t>
            </a:r>
          </a:p>
          <a:p>
            <a:pPr lvl="2">
              <a:lnSpc>
                <a:spcPct val="85000"/>
              </a:lnSpc>
              <a:buFontTx/>
              <a:buChar char="•"/>
            </a:pPr>
            <a:r>
              <a:rPr lang="en-US" altLang="en-US" sz="1500" dirty="0"/>
              <a:t>SNMP</a:t>
            </a:r>
          </a:p>
          <a:p>
            <a:pPr lvl="2">
              <a:lnSpc>
                <a:spcPct val="85000"/>
              </a:lnSpc>
              <a:buFontTx/>
              <a:buChar char="•"/>
            </a:pPr>
            <a:r>
              <a:rPr lang="en-US" altLang="en-US" sz="1500" dirty="0"/>
              <a:t>POP</a:t>
            </a:r>
          </a:p>
          <a:p>
            <a:pPr lvl="1">
              <a:lnSpc>
                <a:spcPct val="85000"/>
              </a:lnSpc>
            </a:pPr>
            <a:r>
              <a:rPr lang="en-US" altLang="en-US" sz="1500" dirty="0"/>
              <a:t>Packet sniffers must be on the same collision domain.</a:t>
            </a:r>
          </a:p>
        </p:txBody>
      </p:sp>
      <p:grpSp>
        <p:nvGrpSpPr>
          <p:cNvPr id="1213444" name="Group 4"/>
          <p:cNvGrpSpPr>
            <a:grpSpLocks/>
          </p:cNvGrpSpPr>
          <p:nvPr/>
        </p:nvGrpSpPr>
        <p:grpSpPr bwMode="auto">
          <a:xfrm>
            <a:off x="5313364" y="1603376"/>
            <a:ext cx="854075" cy="919163"/>
            <a:chOff x="2387" y="1010"/>
            <a:chExt cx="538" cy="579"/>
          </a:xfrm>
        </p:grpSpPr>
        <p:grpSp>
          <p:nvGrpSpPr>
            <p:cNvPr id="1213445" name="Group 5"/>
            <p:cNvGrpSpPr>
              <a:grpSpLocks/>
            </p:cNvGrpSpPr>
            <p:nvPr/>
          </p:nvGrpSpPr>
          <p:grpSpPr bwMode="auto">
            <a:xfrm>
              <a:off x="2678" y="1148"/>
              <a:ext cx="247" cy="165"/>
              <a:chOff x="2678" y="1148"/>
              <a:chExt cx="247" cy="165"/>
            </a:xfrm>
          </p:grpSpPr>
          <p:grpSp>
            <p:nvGrpSpPr>
              <p:cNvPr id="1213446" name="Group 6"/>
              <p:cNvGrpSpPr>
                <a:grpSpLocks/>
              </p:cNvGrpSpPr>
              <p:nvPr/>
            </p:nvGrpSpPr>
            <p:grpSpPr bwMode="auto">
              <a:xfrm>
                <a:off x="2678" y="1214"/>
                <a:ext cx="114" cy="99"/>
                <a:chOff x="2678" y="1214"/>
                <a:chExt cx="114" cy="99"/>
              </a:xfrm>
            </p:grpSpPr>
            <p:sp>
              <p:nvSpPr>
                <p:cNvPr id="1213447" name="Freeform 7"/>
                <p:cNvSpPr>
                  <a:spLocks/>
                </p:cNvSpPr>
                <p:nvPr/>
              </p:nvSpPr>
              <p:spPr bwMode="auto">
                <a:xfrm>
                  <a:off x="2678" y="1214"/>
                  <a:ext cx="114" cy="98"/>
                </a:xfrm>
                <a:custGeom>
                  <a:avLst/>
                  <a:gdLst>
                    <a:gd name="T0" fmla="*/ 190 w 456"/>
                    <a:gd name="T1" fmla="*/ 0 h 394"/>
                    <a:gd name="T2" fmla="*/ 341 w 456"/>
                    <a:gd name="T3" fmla="*/ 68 h 394"/>
                    <a:gd name="T4" fmla="*/ 412 w 456"/>
                    <a:gd name="T5" fmla="*/ 109 h 394"/>
                    <a:gd name="T6" fmla="*/ 445 w 456"/>
                    <a:gd name="T7" fmla="*/ 143 h 394"/>
                    <a:gd name="T8" fmla="*/ 456 w 456"/>
                    <a:gd name="T9" fmla="*/ 204 h 394"/>
                    <a:gd name="T10" fmla="*/ 448 w 456"/>
                    <a:gd name="T11" fmla="*/ 265 h 394"/>
                    <a:gd name="T12" fmla="*/ 419 w 456"/>
                    <a:gd name="T13" fmla="*/ 327 h 394"/>
                    <a:gd name="T14" fmla="*/ 370 w 456"/>
                    <a:gd name="T15" fmla="*/ 363 h 394"/>
                    <a:gd name="T16" fmla="*/ 348 w 456"/>
                    <a:gd name="T17" fmla="*/ 394 h 394"/>
                    <a:gd name="T18" fmla="*/ 271 w 456"/>
                    <a:gd name="T19" fmla="*/ 352 h 394"/>
                    <a:gd name="T20" fmla="*/ 212 w 456"/>
                    <a:gd name="T21" fmla="*/ 330 h 394"/>
                    <a:gd name="T22" fmla="*/ 160 w 456"/>
                    <a:gd name="T23" fmla="*/ 299 h 394"/>
                    <a:gd name="T24" fmla="*/ 112 w 456"/>
                    <a:gd name="T25" fmla="*/ 258 h 394"/>
                    <a:gd name="T26" fmla="*/ 68 w 456"/>
                    <a:gd name="T27" fmla="*/ 221 h 394"/>
                    <a:gd name="T28" fmla="*/ 34 w 456"/>
                    <a:gd name="T29" fmla="*/ 176 h 394"/>
                    <a:gd name="T30" fmla="*/ 0 w 456"/>
                    <a:gd name="T31" fmla="*/ 137 h 394"/>
                    <a:gd name="T32" fmla="*/ 116 w 456"/>
                    <a:gd name="T33" fmla="*/ 68 h 394"/>
                    <a:gd name="T34" fmla="*/ 190 w 456"/>
                    <a:gd name="T35"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56" h="394">
                      <a:moveTo>
                        <a:pt x="190" y="0"/>
                      </a:moveTo>
                      <a:lnTo>
                        <a:pt x="341" y="68"/>
                      </a:lnTo>
                      <a:lnTo>
                        <a:pt x="412" y="109"/>
                      </a:lnTo>
                      <a:lnTo>
                        <a:pt x="445" y="143"/>
                      </a:lnTo>
                      <a:lnTo>
                        <a:pt x="456" y="204"/>
                      </a:lnTo>
                      <a:lnTo>
                        <a:pt x="448" y="265"/>
                      </a:lnTo>
                      <a:lnTo>
                        <a:pt x="419" y="327"/>
                      </a:lnTo>
                      <a:lnTo>
                        <a:pt x="370" y="363"/>
                      </a:lnTo>
                      <a:lnTo>
                        <a:pt x="348" y="394"/>
                      </a:lnTo>
                      <a:lnTo>
                        <a:pt x="271" y="352"/>
                      </a:lnTo>
                      <a:lnTo>
                        <a:pt x="212" y="330"/>
                      </a:lnTo>
                      <a:lnTo>
                        <a:pt x="160" y="299"/>
                      </a:lnTo>
                      <a:lnTo>
                        <a:pt x="112" y="258"/>
                      </a:lnTo>
                      <a:lnTo>
                        <a:pt x="68" y="221"/>
                      </a:lnTo>
                      <a:lnTo>
                        <a:pt x="34" y="176"/>
                      </a:lnTo>
                      <a:lnTo>
                        <a:pt x="0" y="137"/>
                      </a:lnTo>
                      <a:lnTo>
                        <a:pt x="116" y="68"/>
                      </a:lnTo>
                      <a:lnTo>
                        <a:pt x="190" y="0"/>
                      </a:lnTo>
                      <a:close/>
                    </a:path>
                  </a:pathLst>
                </a:custGeom>
                <a:solidFill>
                  <a:srgbClr val="0000FF"/>
                </a:solidFill>
                <a:ln w="3175">
                  <a:solidFill>
                    <a:srgbClr val="000000"/>
                  </a:solidFill>
                  <a:prstDash val="solid"/>
                  <a:round/>
                  <a:headEnd/>
                  <a:tailEnd/>
                </a:ln>
              </p:spPr>
              <p:txBody>
                <a:bodyPr/>
                <a:lstStyle/>
                <a:p>
                  <a:endParaRPr lang="en-US"/>
                </a:p>
              </p:txBody>
            </p:sp>
            <p:sp>
              <p:nvSpPr>
                <p:cNvPr id="1213448" name="Freeform 8"/>
                <p:cNvSpPr>
                  <a:spLocks/>
                </p:cNvSpPr>
                <p:nvPr/>
              </p:nvSpPr>
              <p:spPr bwMode="auto">
                <a:xfrm>
                  <a:off x="2758" y="1250"/>
                  <a:ext cx="32" cy="50"/>
                </a:xfrm>
                <a:custGeom>
                  <a:avLst/>
                  <a:gdLst>
                    <a:gd name="T0" fmla="*/ 53 w 127"/>
                    <a:gd name="T1" fmla="*/ 27 h 198"/>
                    <a:gd name="T2" fmla="*/ 85 w 127"/>
                    <a:gd name="T3" fmla="*/ 4 h 198"/>
                    <a:gd name="T4" fmla="*/ 112 w 127"/>
                    <a:gd name="T5" fmla="*/ 0 h 198"/>
                    <a:gd name="T6" fmla="*/ 127 w 127"/>
                    <a:gd name="T7" fmla="*/ 5 h 198"/>
                    <a:gd name="T8" fmla="*/ 95 w 127"/>
                    <a:gd name="T9" fmla="*/ 43 h 198"/>
                    <a:gd name="T10" fmla="*/ 78 w 127"/>
                    <a:gd name="T11" fmla="*/ 78 h 198"/>
                    <a:gd name="T12" fmla="*/ 69 w 127"/>
                    <a:gd name="T13" fmla="*/ 120 h 198"/>
                    <a:gd name="T14" fmla="*/ 75 w 127"/>
                    <a:gd name="T15" fmla="*/ 140 h 198"/>
                    <a:gd name="T16" fmla="*/ 101 w 127"/>
                    <a:gd name="T17" fmla="*/ 167 h 198"/>
                    <a:gd name="T18" fmla="*/ 67 w 127"/>
                    <a:gd name="T19" fmla="*/ 186 h 198"/>
                    <a:gd name="T20" fmla="*/ 37 w 127"/>
                    <a:gd name="T21" fmla="*/ 185 h 198"/>
                    <a:gd name="T22" fmla="*/ 4 w 127"/>
                    <a:gd name="T23" fmla="*/ 198 h 198"/>
                    <a:gd name="T24" fmla="*/ 0 w 127"/>
                    <a:gd name="T25" fmla="*/ 154 h 198"/>
                    <a:gd name="T26" fmla="*/ 7 w 127"/>
                    <a:gd name="T27" fmla="*/ 118 h 198"/>
                    <a:gd name="T28" fmla="*/ 28 w 127"/>
                    <a:gd name="T29" fmla="*/ 67 h 198"/>
                    <a:gd name="T30" fmla="*/ 53 w 127"/>
                    <a:gd name="T31" fmla="*/ 27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7" h="198">
                      <a:moveTo>
                        <a:pt x="53" y="27"/>
                      </a:moveTo>
                      <a:lnTo>
                        <a:pt x="85" y="4"/>
                      </a:lnTo>
                      <a:lnTo>
                        <a:pt x="112" y="0"/>
                      </a:lnTo>
                      <a:lnTo>
                        <a:pt x="127" y="5"/>
                      </a:lnTo>
                      <a:lnTo>
                        <a:pt x="95" y="43"/>
                      </a:lnTo>
                      <a:lnTo>
                        <a:pt x="78" y="78"/>
                      </a:lnTo>
                      <a:lnTo>
                        <a:pt x="69" y="120"/>
                      </a:lnTo>
                      <a:lnTo>
                        <a:pt x="75" y="140"/>
                      </a:lnTo>
                      <a:lnTo>
                        <a:pt x="101" y="167"/>
                      </a:lnTo>
                      <a:lnTo>
                        <a:pt x="67" y="186"/>
                      </a:lnTo>
                      <a:lnTo>
                        <a:pt x="37" y="185"/>
                      </a:lnTo>
                      <a:lnTo>
                        <a:pt x="4" y="198"/>
                      </a:lnTo>
                      <a:lnTo>
                        <a:pt x="0" y="154"/>
                      </a:lnTo>
                      <a:lnTo>
                        <a:pt x="7" y="118"/>
                      </a:lnTo>
                      <a:lnTo>
                        <a:pt x="28" y="67"/>
                      </a:lnTo>
                      <a:lnTo>
                        <a:pt x="53" y="27"/>
                      </a:lnTo>
                      <a:close/>
                    </a:path>
                  </a:pathLst>
                </a:custGeom>
                <a:solidFill>
                  <a:srgbClr val="E0E0FF"/>
                </a:solidFill>
                <a:ln w="3175">
                  <a:solidFill>
                    <a:srgbClr val="000000"/>
                  </a:solidFill>
                  <a:prstDash val="solid"/>
                  <a:round/>
                  <a:headEnd/>
                  <a:tailEnd/>
                </a:ln>
              </p:spPr>
              <p:txBody>
                <a:bodyPr/>
                <a:lstStyle/>
                <a:p>
                  <a:endParaRPr lang="en-US"/>
                </a:p>
              </p:txBody>
            </p:sp>
            <p:sp>
              <p:nvSpPr>
                <p:cNvPr id="1213449" name="Freeform 9"/>
                <p:cNvSpPr>
                  <a:spLocks/>
                </p:cNvSpPr>
                <p:nvPr/>
              </p:nvSpPr>
              <p:spPr bwMode="auto">
                <a:xfrm>
                  <a:off x="2757" y="1249"/>
                  <a:ext cx="32" cy="64"/>
                </a:xfrm>
                <a:custGeom>
                  <a:avLst/>
                  <a:gdLst>
                    <a:gd name="T0" fmla="*/ 30 w 128"/>
                    <a:gd name="T1" fmla="*/ 254 h 254"/>
                    <a:gd name="T2" fmla="*/ 13 w 128"/>
                    <a:gd name="T3" fmla="*/ 224 h 254"/>
                    <a:gd name="T4" fmla="*/ 0 w 128"/>
                    <a:gd name="T5" fmla="*/ 175 h 254"/>
                    <a:gd name="T6" fmla="*/ 9 w 128"/>
                    <a:gd name="T7" fmla="*/ 122 h 254"/>
                    <a:gd name="T8" fmla="*/ 30 w 128"/>
                    <a:gd name="T9" fmla="*/ 68 h 254"/>
                    <a:gd name="T10" fmla="*/ 61 w 128"/>
                    <a:gd name="T11" fmla="*/ 27 h 254"/>
                    <a:gd name="T12" fmla="*/ 93 w 128"/>
                    <a:gd name="T13" fmla="*/ 5 h 254"/>
                    <a:gd name="T14" fmla="*/ 128 w 128"/>
                    <a:gd name="T15" fmla="*/ 0 h 2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8" h="254">
                      <a:moveTo>
                        <a:pt x="30" y="254"/>
                      </a:moveTo>
                      <a:lnTo>
                        <a:pt x="13" y="224"/>
                      </a:lnTo>
                      <a:lnTo>
                        <a:pt x="0" y="175"/>
                      </a:lnTo>
                      <a:lnTo>
                        <a:pt x="9" y="122"/>
                      </a:lnTo>
                      <a:lnTo>
                        <a:pt x="30" y="68"/>
                      </a:lnTo>
                      <a:lnTo>
                        <a:pt x="61" y="27"/>
                      </a:lnTo>
                      <a:lnTo>
                        <a:pt x="93" y="5"/>
                      </a:lnTo>
                      <a:lnTo>
                        <a:pt x="128"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213450" name="Group 10"/>
              <p:cNvGrpSpPr>
                <a:grpSpLocks/>
              </p:cNvGrpSpPr>
              <p:nvPr/>
            </p:nvGrpSpPr>
            <p:grpSpPr bwMode="auto">
              <a:xfrm>
                <a:off x="2773" y="1148"/>
                <a:ext cx="152" cy="156"/>
                <a:chOff x="2773" y="1148"/>
                <a:chExt cx="152" cy="156"/>
              </a:xfrm>
            </p:grpSpPr>
            <p:sp>
              <p:nvSpPr>
                <p:cNvPr id="1213451" name="Freeform 11"/>
                <p:cNvSpPr>
                  <a:spLocks/>
                </p:cNvSpPr>
                <p:nvPr/>
              </p:nvSpPr>
              <p:spPr bwMode="auto">
                <a:xfrm>
                  <a:off x="2773" y="1210"/>
                  <a:ext cx="68" cy="88"/>
                </a:xfrm>
                <a:custGeom>
                  <a:avLst/>
                  <a:gdLst>
                    <a:gd name="T0" fmla="*/ 12 w 273"/>
                    <a:gd name="T1" fmla="*/ 229 h 352"/>
                    <a:gd name="T2" fmla="*/ 22 w 273"/>
                    <a:gd name="T3" fmla="*/ 208 h 352"/>
                    <a:gd name="T4" fmla="*/ 32 w 273"/>
                    <a:gd name="T5" fmla="*/ 193 h 352"/>
                    <a:gd name="T6" fmla="*/ 46 w 273"/>
                    <a:gd name="T7" fmla="*/ 183 h 352"/>
                    <a:gd name="T8" fmla="*/ 65 w 273"/>
                    <a:gd name="T9" fmla="*/ 170 h 352"/>
                    <a:gd name="T10" fmla="*/ 80 w 273"/>
                    <a:gd name="T11" fmla="*/ 156 h 352"/>
                    <a:gd name="T12" fmla="*/ 94 w 273"/>
                    <a:gd name="T13" fmla="*/ 141 h 352"/>
                    <a:gd name="T14" fmla="*/ 104 w 273"/>
                    <a:gd name="T15" fmla="*/ 127 h 352"/>
                    <a:gd name="T16" fmla="*/ 121 w 273"/>
                    <a:gd name="T17" fmla="*/ 114 h 352"/>
                    <a:gd name="T18" fmla="*/ 144 w 273"/>
                    <a:gd name="T19" fmla="*/ 105 h 352"/>
                    <a:gd name="T20" fmla="*/ 161 w 273"/>
                    <a:gd name="T21" fmla="*/ 91 h 352"/>
                    <a:gd name="T22" fmla="*/ 169 w 273"/>
                    <a:gd name="T23" fmla="*/ 65 h 352"/>
                    <a:gd name="T24" fmla="*/ 185 w 273"/>
                    <a:gd name="T25" fmla="*/ 47 h 352"/>
                    <a:gd name="T26" fmla="*/ 206 w 273"/>
                    <a:gd name="T27" fmla="*/ 2 h 352"/>
                    <a:gd name="T28" fmla="*/ 219 w 273"/>
                    <a:gd name="T29" fmla="*/ 0 h 352"/>
                    <a:gd name="T30" fmla="*/ 232 w 273"/>
                    <a:gd name="T31" fmla="*/ 8 h 352"/>
                    <a:gd name="T32" fmla="*/ 238 w 273"/>
                    <a:gd name="T33" fmla="*/ 20 h 352"/>
                    <a:gd name="T34" fmla="*/ 241 w 273"/>
                    <a:gd name="T35" fmla="*/ 40 h 352"/>
                    <a:gd name="T36" fmla="*/ 233 w 273"/>
                    <a:gd name="T37" fmla="*/ 66 h 352"/>
                    <a:gd name="T38" fmla="*/ 222 w 273"/>
                    <a:gd name="T39" fmla="*/ 78 h 352"/>
                    <a:gd name="T40" fmla="*/ 213 w 273"/>
                    <a:gd name="T41" fmla="*/ 91 h 352"/>
                    <a:gd name="T42" fmla="*/ 203 w 273"/>
                    <a:gd name="T43" fmla="*/ 114 h 352"/>
                    <a:gd name="T44" fmla="*/ 216 w 273"/>
                    <a:gd name="T45" fmla="*/ 109 h 352"/>
                    <a:gd name="T46" fmla="*/ 235 w 273"/>
                    <a:gd name="T47" fmla="*/ 109 h 352"/>
                    <a:gd name="T48" fmla="*/ 243 w 273"/>
                    <a:gd name="T49" fmla="*/ 114 h 352"/>
                    <a:gd name="T50" fmla="*/ 265 w 273"/>
                    <a:gd name="T51" fmla="*/ 128 h 352"/>
                    <a:gd name="T52" fmla="*/ 271 w 273"/>
                    <a:gd name="T53" fmla="*/ 150 h 352"/>
                    <a:gd name="T54" fmla="*/ 273 w 273"/>
                    <a:gd name="T55" fmla="*/ 183 h 352"/>
                    <a:gd name="T56" fmla="*/ 268 w 273"/>
                    <a:gd name="T57" fmla="*/ 223 h 352"/>
                    <a:gd name="T58" fmla="*/ 255 w 273"/>
                    <a:gd name="T59" fmla="*/ 249 h 352"/>
                    <a:gd name="T60" fmla="*/ 242 w 273"/>
                    <a:gd name="T61" fmla="*/ 282 h 352"/>
                    <a:gd name="T62" fmla="*/ 219 w 273"/>
                    <a:gd name="T63" fmla="*/ 318 h 352"/>
                    <a:gd name="T64" fmla="*/ 205 w 273"/>
                    <a:gd name="T65" fmla="*/ 338 h 352"/>
                    <a:gd name="T66" fmla="*/ 189 w 273"/>
                    <a:gd name="T67" fmla="*/ 348 h 352"/>
                    <a:gd name="T68" fmla="*/ 169 w 273"/>
                    <a:gd name="T69" fmla="*/ 352 h 352"/>
                    <a:gd name="T70" fmla="*/ 146 w 273"/>
                    <a:gd name="T71" fmla="*/ 348 h 352"/>
                    <a:gd name="T72" fmla="*/ 127 w 273"/>
                    <a:gd name="T73" fmla="*/ 342 h 352"/>
                    <a:gd name="T74" fmla="*/ 114 w 273"/>
                    <a:gd name="T75" fmla="*/ 334 h 352"/>
                    <a:gd name="T76" fmla="*/ 103 w 273"/>
                    <a:gd name="T77" fmla="*/ 326 h 352"/>
                    <a:gd name="T78" fmla="*/ 91 w 273"/>
                    <a:gd name="T79" fmla="*/ 330 h 352"/>
                    <a:gd name="T80" fmla="*/ 74 w 273"/>
                    <a:gd name="T81" fmla="*/ 333 h 352"/>
                    <a:gd name="T82" fmla="*/ 57 w 273"/>
                    <a:gd name="T83" fmla="*/ 335 h 352"/>
                    <a:gd name="T84" fmla="*/ 33 w 273"/>
                    <a:gd name="T85" fmla="*/ 330 h 352"/>
                    <a:gd name="T86" fmla="*/ 20 w 273"/>
                    <a:gd name="T87" fmla="*/ 319 h 352"/>
                    <a:gd name="T88" fmla="*/ 6 w 273"/>
                    <a:gd name="T89" fmla="*/ 298 h 352"/>
                    <a:gd name="T90" fmla="*/ 0 w 273"/>
                    <a:gd name="T91" fmla="*/ 268 h 352"/>
                    <a:gd name="T92" fmla="*/ 7 w 273"/>
                    <a:gd name="T93" fmla="*/ 235 h 352"/>
                    <a:gd name="T94" fmla="*/ 12 w 273"/>
                    <a:gd name="T95" fmla="*/ 22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3" h="352">
                      <a:moveTo>
                        <a:pt x="12" y="229"/>
                      </a:moveTo>
                      <a:lnTo>
                        <a:pt x="22" y="208"/>
                      </a:lnTo>
                      <a:lnTo>
                        <a:pt x="32" y="193"/>
                      </a:lnTo>
                      <a:lnTo>
                        <a:pt x="46" y="183"/>
                      </a:lnTo>
                      <a:lnTo>
                        <a:pt x="65" y="170"/>
                      </a:lnTo>
                      <a:lnTo>
                        <a:pt x="80" y="156"/>
                      </a:lnTo>
                      <a:lnTo>
                        <a:pt x="94" y="141"/>
                      </a:lnTo>
                      <a:lnTo>
                        <a:pt x="104" y="127"/>
                      </a:lnTo>
                      <a:lnTo>
                        <a:pt x="121" y="114"/>
                      </a:lnTo>
                      <a:lnTo>
                        <a:pt x="144" y="105"/>
                      </a:lnTo>
                      <a:lnTo>
                        <a:pt x="161" y="91"/>
                      </a:lnTo>
                      <a:lnTo>
                        <a:pt x="169" y="65"/>
                      </a:lnTo>
                      <a:lnTo>
                        <a:pt x="185" y="47"/>
                      </a:lnTo>
                      <a:lnTo>
                        <a:pt x="206" y="2"/>
                      </a:lnTo>
                      <a:lnTo>
                        <a:pt x="219" y="0"/>
                      </a:lnTo>
                      <a:lnTo>
                        <a:pt x="232" y="8"/>
                      </a:lnTo>
                      <a:lnTo>
                        <a:pt x="238" y="20"/>
                      </a:lnTo>
                      <a:lnTo>
                        <a:pt x="241" y="40"/>
                      </a:lnTo>
                      <a:lnTo>
                        <a:pt x="233" y="66"/>
                      </a:lnTo>
                      <a:lnTo>
                        <a:pt x="222" y="78"/>
                      </a:lnTo>
                      <a:lnTo>
                        <a:pt x="213" y="91"/>
                      </a:lnTo>
                      <a:lnTo>
                        <a:pt x="203" y="114"/>
                      </a:lnTo>
                      <a:lnTo>
                        <a:pt x="216" y="109"/>
                      </a:lnTo>
                      <a:lnTo>
                        <a:pt x="235" y="109"/>
                      </a:lnTo>
                      <a:lnTo>
                        <a:pt x="243" y="114"/>
                      </a:lnTo>
                      <a:lnTo>
                        <a:pt x="265" y="128"/>
                      </a:lnTo>
                      <a:lnTo>
                        <a:pt x="271" y="150"/>
                      </a:lnTo>
                      <a:lnTo>
                        <a:pt x="273" y="183"/>
                      </a:lnTo>
                      <a:lnTo>
                        <a:pt x="268" y="223"/>
                      </a:lnTo>
                      <a:lnTo>
                        <a:pt x="255" y="249"/>
                      </a:lnTo>
                      <a:lnTo>
                        <a:pt x="242" y="282"/>
                      </a:lnTo>
                      <a:lnTo>
                        <a:pt x="219" y="318"/>
                      </a:lnTo>
                      <a:lnTo>
                        <a:pt x="205" y="338"/>
                      </a:lnTo>
                      <a:lnTo>
                        <a:pt x="189" y="348"/>
                      </a:lnTo>
                      <a:lnTo>
                        <a:pt x="169" y="352"/>
                      </a:lnTo>
                      <a:lnTo>
                        <a:pt x="146" y="348"/>
                      </a:lnTo>
                      <a:lnTo>
                        <a:pt x="127" y="342"/>
                      </a:lnTo>
                      <a:lnTo>
                        <a:pt x="114" y="334"/>
                      </a:lnTo>
                      <a:lnTo>
                        <a:pt x="103" y="326"/>
                      </a:lnTo>
                      <a:lnTo>
                        <a:pt x="91" y="330"/>
                      </a:lnTo>
                      <a:lnTo>
                        <a:pt x="74" y="333"/>
                      </a:lnTo>
                      <a:lnTo>
                        <a:pt x="57" y="335"/>
                      </a:lnTo>
                      <a:lnTo>
                        <a:pt x="33" y="330"/>
                      </a:lnTo>
                      <a:lnTo>
                        <a:pt x="20" y="319"/>
                      </a:lnTo>
                      <a:lnTo>
                        <a:pt x="6" y="298"/>
                      </a:lnTo>
                      <a:lnTo>
                        <a:pt x="0" y="268"/>
                      </a:lnTo>
                      <a:lnTo>
                        <a:pt x="7" y="235"/>
                      </a:lnTo>
                      <a:lnTo>
                        <a:pt x="12" y="229"/>
                      </a:lnTo>
                      <a:close/>
                    </a:path>
                  </a:pathLst>
                </a:custGeom>
                <a:solidFill>
                  <a:srgbClr val="E0A080"/>
                </a:solidFill>
                <a:ln w="3175">
                  <a:solidFill>
                    <a:srgbClr val="000000"/>
                  </a:solidFill>
                  <a:prstDash val="solid"/>
                  <a:round/>
                  <a:headEnd/>
                  <a:tailEnd/>
                </a:ln>
              </p:spPr>
              <p:txBody>
                <a:bodyPr/>
                <a:lstStyle/>
                <a:p>
                  <a:endParaRPr lang="en-US"/>
                </a:p>
              </p:txBody>
            </p:sp>
            <p:grpSp>
              <p:nvGrpSpPr>
                <p:cNvPr id="1213452" name="Group 12"/>
                <p:cNvGrpSpPr>
                  <a:grpSpLocks/>
                </p:cNvGrpSpPr>
                <p:nvPr/>
              </p:nvGrpSpPr>
              <p:grpSpPr bwMode="auto">
                <a:xfrm>
                  <a:off x="2789" y="1148"/>
                  <a:ext cx="136" cy="156"/>
                  <a:chOff x="2789" y="1148"/>
                  <a:chExt cx="136" cy="156"/>
                </a:xfrm>
              </p:grpSpPr>
              <p:grpSp>
                <p:nvGrpSpPr>
                  <p:cNvPr id="1213453" name="Group 13"/>
                  <p:cNvGrpSpPr>
                    <a:grpSpLocks/>
                  </p:cNvGrpSpPr>
                  <p:nvPr/>
                </p:nvGrpSpPr>
                <p:grpSpPr bwMode="auto">
                  <a:xfrm>
                    <a:off x="2789" y="1148"/>
                    <a:ext cx="136" cy="136"/>
                    <a:chOff x="2789" y="1148"/>
                    <a:chExt cx="136" cy="136"/>
                  </a:xfrm>
                </p:grpSpPr>
                <p:sp>
                  <p:nvSpPr>
                    <p:cNvPr id="1213454" name="Freeform 14"/>
                    <p:cNvSpPr>
                      <a:spLocks/>
                    </p:cNvSpPr>
                    <p:nvPr/>
                  </p:nvSpPr>
                  <p:spPr bwMode="auto">
                    <a:xfrm>
                      <a:off x="2789" y="1148"/>
                      <a:ext cx="136" cy="136"/>
                    </a:xfrm>
                    <a:custGeom>
                      <a:avLst/>
                      <a:gdLst>
                        <a:gd name="T0" fmla="*/ 7 w 544"/>
                        <a:gd name="T1" fmla="*/ 484 h 544"/>
                        <a:gd name="T2" fmla="*/ 34 w 544"/>
                        <a:gd name="T3" fmla="*/ 447 h 544"/>
                        <a:gd name="T4" fmla="*/ 75 w 544"/>
                        <a:gd name="T5" fmla="*/ 397 h 544"/>
                        <a:gd name="T6" fmla="*/ 124 w 544"/>
                        <a:gd name="T7" fmla="*/ 349 h 544"/>
                        <a:gd name="T8" fmla="*/ 162 w 544"/>
                        <a:gd name="T9" fmla="*/ 320 h 544"/>
                        <a:gd name="T10" fmla="*/ 191 w 544"/>
                        <a:gd name="T11" fmla="*/ 308 h 544"/>
                        <a:gd name="T12" fmla="*/ 212 w 544"/>
                        <a:gd name="T13" fmla="*/ 303 h 544"/>
                        <a:gd name="T14" fmla="*/ 225 w 544"/>
                        <a:gd name="T15" fmla="*/ 288 h 544"/>
                        <a:gd name="T16" fmla="*/ 221 w 544"/>
                        <a:gd name="T17" fmla="*/ 254 h 544"/>
                        <a:gd name="T18" fmla="*/ 229 w 544"/>
                        <a:gd name="T19" fmla="*/ 216 h 544"/>
                        <a:gd name="T20" fmla="*/ 248 w 544"/>
                        <a:gd name="T21" fmla="*/ 180 h 544"/>
                        <a:gd name="T22" fmla="*/ 277 w 544"/>
                        <a:gd name="T23" fmla="*/ 140 h 544"/>
                        <a:gd name="T24" fmla="*/ 320 w 544"/>
                        <a:gd name="T25" fmla="*/ 98 h 544"/>
                        <a:gd name="T26" fmla="*/ 366 w 544"/>
                        <a:gd name="T27" fmla="*/ 59 h 544"/>
                        <a:gd name="T28" fmla="*/ 409 w 544"/>
                        <a:gd name="T29" fmla="*/ 27 h 544"/>
                        <a:gd name="T30" fmla="*/ 457 w 544"/>
                        <a:gd name="T31" fmla="*/ 6 h 544"/>
                        <a:gd name="T32" fmla="*/ 490 w 544"/>
                        <a:gd name="T33" fmla="*/ 0 h 544"/>
                        <a:gd name="T34" fmla="*/ 519 w 544"/>
                        <a:gd name="T35" fmla="*/ 10 h 544"/>
                        <a:gd name="T36" fmla="*/ 536 w 544"/>
                        <a:gd name="T37" fmla="*/ 29 h 544"/>
                        <a:gd name="T38" fmla="*/ 544 w 544"/>
                        <a:gd name="T39" fmla="*/ 56 h 544"/>
                        <a:gd name="T40" fmla="*/ 541 w 544"/>
                        <a:gd name="T41" fmla="*/ 93 h 544"/>
                        <a:gd name="T42" fmla="*/ 526 w 544"/>
                        <a:gd name="T43" fmla="*/ 134 h 544"/>
                        <a:gd name="T44" fmla="*/ 507 w 544"/>
                        <a:gd name="T45" fmla="*/ 169 h 544"/>
                        <a:gd name="T46" fmla="*/ 478 w 544"/>
                        <a:gd name="T47" fmla="*/ 208 h 544"/>
                        <a:gd name="T48" fmla="*/ 446 w 544"/>
                        <a:gd name="T49" fmla="*/ 240 h 544"/>
                        <a:gd name="T50" fmla="*/ 402 w 544"/>
                        <a:gd name="T51" fmla="*/ 276 h 544"/>
                        <a:gd name="T52" fmla="*/ 361 w 544"/>
                        <a:gd name="T53" fmla="*/ 306 h 544"/>
                        <a:gd name="T54" fmla="*/ 326 w 544"/>
                        <a:gd name="T55" fmla="*/ 323 h 544"/>
                        <a:gd name="T56" fmla="*/ 294 w 544"/>
                        <a:gd name="T57" fmla="*/ 325 h 544"/>
                        <a:gd name="T58" fmla="*/ 264 w 544"/>
                        <a:gd name="T59" fmla="*/ 322 h 544"/>
                        <a:gd name="T60" fmla="*/ 245 w 544"/>
                        <a:gd name="T61" fmla="*/ 329 h 544"/>
                        <a:gd name="T62" fmla="*/ 232 w 544"/>
                        <a:gd name="T63" fmla="*/ 347 h 544"/>
                        <a:gd name="T64" fmla="*/ 222 w 544"/>
                        <a:gd name="T65" fmla="*/ 379 h 544"/>
                        <a:gd name="T66" fmla="*/ 196 w 544"/>
                        <a:gd name="T67" fmla="*/ 414 h 544"/>
                        <a:gd name="T68" fmla="*/ 156 w 544"/>
                        <a:gd name="T69" fmla="*/ 453 h 544"/>
                        <a:gd name="T70" fmla="*/ 125 w 544"/>
                        <a:gd name="T71" fmla="*/ 486 h 544"/>
                        <a:gd name="T72" fmla="*/ 97 w 544"/>
                        <a:gd name="T73" fmla="*/ 515 h 544"/>
                        <a:gd name="T74" fmla="*/ 72 w 544"/>
                        <a:gd name="T75" fmla="*/ 534 h 544"/>
                        <a:gd name="T76" fmla="*/ 44 w 544"/>
                        <a:gd name="T77" fmla="*/ 543 h 544"/>
                        <a:gd name="T78" fmla="*/ 20 w 544"/>
                        <a:gd name="T79" fmla="*/ 544 h 544"/>
                        <a:gd name="T80" fmla="*/ 1 w 544"/>
                        <a:gd name="T81" fmla="*/ 534 h 544"/>
                        <a:gd name="T82" fmla="*/ 0 w 544"/>
                        <a:gd name="T83" fmla="*/ 509 h 544"/>
                        <a:gd name="T84" fmla="*/ 7 w 544"/>
                        <a:gd name="T85" fmla="*/ 484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44" h="544">
                          <a:moveTo>
                            <a:pt x="7" y="484"/>
                          </a:moveTo>
                          <a:lnTo>
                            <a:pt x="34" y="447"/>
                          </a:lnTo>
                          <a:lnTo>
                            <a:pt x="75" y="397"/>
                          </a:lnTo>
                          <a:lnTo>
                            <a:pt x="124" y="349"/>
                          </a:lnTo>
                          <a:lnTo>
                            <a:pt x="162" y="320"/>
                          </a:lnTo>
                          <a:lnTo>
                            <a:pt x="191" y="308"/>
                          </a:lnTo>
                          <a:lnTo>
                            <a:pt x="212" y="303"/>
                          </a:lnTo>
                          <a:lnTo>
                            <a:pt x="225" y="288"/>
                          </a:lnTo>
                          <a:lnTo>
                            <a:pt x="221" y="254"/>
                          </a:lnTo>
                          <a:lnTo>
                            <a:pt x="229" y="216"/>
                          </a:lnTo>
                          <a:lnTo>
                            <a:pt x="248" y="180"/>
                          </a:lnTo>
                          <a:lnTo>
                            <a:pt x="277" y="140"/>
                          </a:lnTo>
                          <a:lnTo>
                            <a:pt x="320" y="98"/>
                          </a:lnTo>
                          <a:lnTo>
                            <a:pt x="366" y="59"/>
                          </a:lnTo>
                          <a:lnTo>
                            <a:pt x="409" y="27"/>
                          </a:lnTo>
                          <a:lnTo>
                            <a:pt x="457" y="6"/>
                          </a:lnTo>
                          <a:lnTo>
                            <a:pt x="490" y="0"/>
                          </a:lnTo>
                          <a:lnTo>
                            <a:pt x="519" y="10"/>
                          </a:lnTo>
                          <a:lnTo>
                            <a:pt x="536" y="29"/>
                          </a:lnTo>
                          <a:lnTo>
                            <a:pt x="544" y="56"/>
                          </a:lnTo>
                          <a:lnTo>
                            <a:pt x="541" y="93"/>
                          </a:lnTo>
                          <a:lnTo>
                            <a:pt x="526" y="134"/>
                          </a:lnTo>
                          <a:lnTo>
                            <a:pt x="507" y="169"/>
                          </a:lnTo>
                          <a:lnTo>
                            <a:pt x="478" y="208"/>
                          </a:lnTo>
                          <a:lnTo>
                            <a:pt x="446" y="240"/>
                          </a:lnTo>
                          <a:lnTo>
                            <a:pt x="402" y="276"/>
                          </a:lnTo>
                          <a:lnTo>
                            <a:pt x="361" y="306"/>
                          </a:lnTo>
                          <a:lnTo>
                            <a:pt x="326" y="323"/>
                          </a:lnTo>
                          <a:lnTo>
                            <a:pt x="294" y="325"/>
                          </a:lnTo>
                          <a:lnTo>
                            <a:pt x="264" y="322"/>
                          </a:lnTo>
                          <a:lnTo>
                            <a:pt x="245" y="329"/>
                          </a:lnTo>
                          <a:lnTo>
                            <a:pt x="232" y="347"/>
                          </a:lnTo>
                          <a:lnTo>
                            <a:pt x="222" y="379"/>
                          </a:lnTo>
                          <a:lnTo>
                            <a:pt x="196" y="414"/>
                          </a:lnTo>
                          <a:lnTo>
                            <a:pt x="156" y="453"/>
                          </a:lnTo>
                          <a:lnTo>
                            <a:pt x="125" y="486"/>
                          </a:lnTo>
                          <a:lnTo>
                            <a:pt x="97" y="515"/>
                          </a:lnTo>
                          <a:lnTo>
                            <a:pt x="72" y="534"/>
                          </a:lnTo>
                          <a:lnTo>
                            <a:pt x="44" y="543"/>
                          </a:lnTo>
                          <a:lnTo>
                            <a:pt x="20" y="544"/>
                          </a:lnTo>
                          <a:lnTo>
                            <a:pt x="1" y="534"/>
                          </a:lnTo>
                          <a:lnTo>
                            <a:pt x="0" y="509"/>
                          </a:lnTo>
                          <a:lnTo>
                            <a:pt x="7" y="484"/>
                          </a:lnTo>
                          <a:close/>
                        </a:path>
                      </a:pathLst>
                    </a:custGeom>
                    <a:solidFill>
                      <a:srgbClr val="A0A0C0"/>
                    </a:solidFill>
                    <a:ln w="3175">
                      <a:solidFill>
                        <a:srgbClr val="000000"/>
                      </a:solidFill>
                      <a:prstDash val="solid"/>
                      <a:round/>
                      <a:headEnd/>
                      <a:tailEnd/>
                    </a:ln>
                  </p:spPr>
                  <p:txBody>
                    <a:bodyPr/>
                    <a:lstStyle/>
                    <a:p>
                      <a:endParaRPr lang="en-US"/>
                    </a:p>
                  </p:txBody>
                </p:sp>
                <p:sp>
                  <p:nvSpPr>
                    <p:cNvPr id="1213455" name="Freeform 15"/>
                    <p:cNvSpPr>
                      <a:spLocks/>
                    </p:cNvSpPr>
                    <p:nvPr/>
                  </p:nvSpPr>
                  <p:spPr bwMode="auto">
                    <a:xfrm>
                      <a:off x="2852" y="1156"/>
                      <a:ext cx="65" cy="65"/>
                    </a:xfrm>
                    <a:custGeom>
                      <a:avLst/>
                      <a:gdLst>
                        <a:gd name="T0" fmla="*/ 0 w 261"/>
                        <a:gd name="T1" fmla="*/ 211 h 259"/>
                        <a:gd name="T2" fmla="*/ 10 w 261"/>
                        <a:gd name="T3" fmla="*/ 180 h 259"/>
                        <a:gd name="T4" fmla="*/ 27 w 261"/>
                        <a:gd name="T5" fmla="*/ 151 h 259"/>
                        <a:gd name="T6" fmla="*/ 61 w 261"/>
                        <a:gd name="T7" fmla="*/ 111 h 259"/>
                        <a:gd name="T8" fmla="*/ 93 w 261"/>
                        <a:gd name="T9" fmla="*/ 80 h 259"/>
                        <a:gd name="T10" fmla="*/ 134 w 261"/>
                        <a:gd name="T11" fmla="*/ 48 h 259"/>
                        <a:gd name="T12" fmla="*/ 174 w 261"/>
                        <a:gd name="T13" fmla="*/ 22 h 259"/>
                        <a:gd name="T14" fmla="*/ 207 w 261"/>
                        <a:gd name="T15" fmla="*/ 3 h 259"/>
                        <a:gd name="T16" fmla="*/ 235 w 261"/>
                        <a:gd name="T17" fmla="*/ 0 h 259"/>
                        <a:gd name="T18" fmla="*/ 255 w 261"/>
                        <a:gd name="T19" fmla="*/ 8 h 259"/>
                        <a:gd name="T20" fmla="*/ 261 w 261"/>
                        <a:gd name="T21" fmla="*/ 34 h 259"/>
                        <a:gd name="T22" fmla="*/ 252 w 261"/>
                        <a:gd name="T23" fmla="*/ 64 h 259"/>
                        <a:gd name="T24" fmla="*/ 235 w 261"/>
                        <a:gd name="T25" fmla="*/ 98 h 259"/>
                        <a:gd name="T26" fmla="*/ 202 w 261"/>
                        <a:gd name="T27" fmla="*/ 141 h 259"/>
                        <a:gd name="T28" fmla="*/ 170 w 261"/>
                        <a:gd name="T29" fmla="*/ 173 h 259"/>
                        <a:gd name="T30" fmla="*/ 134 w 261"/>
                        <a:gd name="T31" fmla="*/ 204 h 259"/>
                        <a:gd name="T32" fmla="*/ 98 w 261"/>
                        <a:gd name="T33" fmla="*/ 234 h 259"/>
                        <a:gd name="T34" fmla="*/ 51 w 261"/>
                        <a:gd name="T35" fmla="*/ 259 h 259"/>
                        <a:gd name="T36" fmla="*/ 20 w 261"/>
                        <a:gd name="T37" fmla="*/ 256 h 259"/>
                        <a:gd name="T38" fmla="*/ 3 w 261"/>
                        <a:gd name="T39" fmla="*/ 241 h 259"/>
                        <a:gd name="T40" fmla="*/ 0 w 261"/>
                        <a:gd name="T41" fmla="*/ 211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1" h="259">
                          <a:moveTo>
                            <a:pt x="0" y="211"/>
                          </a:moveTo>
                          <a:lnTo>
                            <a:pt x="10" y="180"/>
                          </a:lnTo>
                          <a:lnTo>
                            <a:pt x="27" y="151"/>
                          </a:lnTo>
                          <a:lnTo>
                            <a:pt x="61" y="111"/>
                          </a:lnTo>
                          <a:lnTo>
                            <a:pt x="93" y="80"/>
                          </a:lnTo>
                          <a:lnTo>
                            <a:pt x="134" y="48"/>
                          </a:lnTo>
                          <a:lnTo>
                            <a:pt x="174" y="22"/>
                          </a:lnTo>
                          <a:lnTo>
                            <a:pt x="207" y="3"/>
                          </a:lnTo>
                          <a:lnTo>
                            <a:pt x="235" y="0"/>
                          </a:lnTo>
                          <a:lnTo>
                            <a:pt x="255" y="8"/>
                          </a:lnTo>
                          <a:lnTo>
                            <a:pt x="261" y="34"/>
                          </a:lnTo>
                          <a:lnTo>
                            <a:pt x="252" y="64"/>
                          </a:lnTo>
                          <a:lnTo>
                            <a:pt x="235" y="98"/>
                          </a:lnTo>
                          <a:lnTo>
                            <a:pt x="202" y="141"/>
                          </a:lnTo>
                          <a:lnTo>
                            <a:pt x="170" y="173"/>
                          </a:lnTo>
                          <a:lnTo>
                            <a:pt x="134" y="204"/>
                          </a:lnTo>
                          <a:lnTo>
                            <a:pt x="98" y="234"/>
                          </a:lnTo>
                          <a:lnTo>
                            <a:pt x="51" y="259"/>
                          </a:lnTo>
                          <a:lnTo>
                            <a:pt x="20" y="256"/>
                          </a:lnTo>
                          <a:lnTo>
                            <a:pt x="3" y="241"/>
                          </a:lnTo>
                          <a:lnTo>
                            <a:pt x="0" y="211"/>
                          </a:lnTo>
                          <a:close/>
                        </a:path>
                      </a:pathLst>
                    </a:custGeom>
                    <a:solidFill>
                      <a:srgbClr val="E0E0FF"/>
                    </a:solidFill>
                    <a:ln w="3175">
                      <a:solidFill>
                        <a:srgbClr val="000000"/>
                      </a:solidFill>
                      <a:prstDash val="solid"/>
                      <a:round/>
                      <a:headEnd/>
                      <a:tailEnd/>
                    </a:ln>
                  </p:spPr>
                  <p:txBody>
                    <a:bodyPr/>
                    <a:lstStyle/>
                    <a:p>
                      <a:endParaRPr lang="en-US"/>
                    </a:p>
                  </p:txBody>
                </p:sp>
              </p:grpSp>
              <p:sp>
                <p:nvSpPr>
                  <p:cNvPr id="1213456" name="Freeform 16"/>
                  <p:cNvSpPr>
                    <a:spLocks/>
                  </p:cNvSpPr>
                  <p:nvPr/>
                </p:nvSpPr>
                <p:spPr bwMode="auto">
                  <a:xfrm>
                    <a:off x="2808" y="1245"/>
                    <a:ext cx="44" cy="59"/>
                  </a:xfrm>
                  <a:custGeom>
                    <a:avLst/>
                    <a:gdLst>
                      <a:gd name="T0" fmla="*/ 133 w 176"/>
                      <a:gd name="T1" fmla="*/ 0 h 234"/>
                      <a:gd name="T2" fmla="*/ 150 w 176"/>
                      <a:gd name="T3" fmla="*/ 5 h 234"/>
                      <a:gd name="T4" fmla="*/ 160 w 176"/>
                      <a:gd name="T5" fmla="*/ 18 h 234"/>
                      <a:gd name="T6" fmla="*/ 161 w 176"/>
                      <a:gd name="T7" fmla="*/ 32 h 234"/>
                      <a:gd name="T8" fmla="*/ 155 w 176"/>
                      <a:gd name="T9" fmla="*/ 43 h 234"/>
                      <a:gd name="T10" fmla="*/ 164 w 176"/>
                      <a:gd name="T11" fmla="*/ 49 h 234"/>
                      <a:gd name="T12" fmla="*/ 175 w 176"/>
                      <a:gd name="T13" fmla="*/ 64 h 234"/>
                      <a:gd name="T14" fmla="*/ 176 w 176"/>
                      <a:gd name="T15" fmla="*/ 81 h 234"/>
                      <a:gd name="T16" fmla="*/ 166 w 176"/>
                      <a:gd name="T17" fmla="*/ 92 h 234"/>
                      <a:gd name="T18" fmla="*/ 150 w 176"/>
                      <a:gd name="T19" fmla="*/ 100 h 234"/>
                      <a:gd name="T20" fmla="*/ 160 w 176"/>
                      <a:gd name="T21" fmla="*/ 117 h 234"/>
                      <a:gd name="T22" fmla="*/ 161 w 176"/>
                      <a:gd name="T23" fmla="*/ 137 h 234"/>
                      <a:gd name="T24" fmla="*/ 151 w 176"/>
                      <a:gd name="T25" fmla="*/ 152 h 234"/>
                      <a:gd name="T26" fmla="*/ 130 w 176"/>
                      <a:gd name="T27" fmla="*/ 158 h 234"/>
                      <a:gd name="T28" fmla="*/ 98 w 176"/>
                      <a:gd name="T29" fmla="*/ 154 h 234"/>
                      <a:gd name="T30" fmla="*/ 100 w 176"/>
                      <a:gd name="T31" fmla="*/ 170 h 234"/>
                      <a:gd name="T32" fmla="*/ 98 w 176"/>
                      <a:gd name="T33" fmla="*/ 194 h 234"/>
                      <a:gd name="T34" fmla="*/ 93 w 176"/>
                      <a:gd name="T35" fmla="*/ 212 h 234"/>
                      <a:gd name="T36" fmla="*/ 84 w 176"/>
                      <a:gd name="T37" fmla="*/ 224 h 234"/>
                      <a:gd name="T38" fmla="*/ 71 w 176"/>
                      <a:gd name="T39" fmla="*/ 232 h 234"/>
                      <a:gd name="T40" fmla="*/ 53 w 176"/>
                      <a:gd name="T41" fmla="*/ 234 h 234"/>
                      <a:gd name="T42" fmla="*/ 31 w 176"/>
                      <a:gd name="T43" fmla="*/ 226 h 234"/>
                      <a:gd name="T44" fmla="*/ 19 w 176"/>
                      <a:gd name="T45" fmla="*/ 211 h 234"/>
                      <a:gd name="T46" fmla="*/ 4 w 176"/>
                      <a:gd name="T47" fmla="*/ 185 h 234"/>
                      <a:gd name="T48" fmla="*/ 0 w 176"/>
                      <a:gd name="T49" fmla="*/ 165 h 234"/>
                      <a:gd name="T50" fmla="*/ 7 w 176"/>
                      <a:gd name="T51" fmla="*/ 154 h 234"/>
                      <a:gd name="T52" fmla="*/ 19 w 176"/>
                      <a:gd name="T53" fmla="*/ 148 h 234"/>
                      <a:gd name="T54" fmla="*/ 28 w 176"/>
                      <a:gd name="T55" fmla="*/ 146 h 234"/>
                      <a:gd name="T56" fmla="*/ 24 w 176"/>
                      <a:gd name="T57" fmla="*/ 132 h 234"/>
                      <a:gd name="T58" fmla="*/ 12 w 176"/>
                      <a:gd name="T59" fmla="*/ 122 h 234"/>
                      <a:gd name="T60" fmla="*/ 7 w 176"/>
                      <a:gd name="T61" fmla="*/ 109 h 234"/>
                      <a:gd name="T62" fmla="*/ 13 w 176"/>
                      <a:gd name="T63" fmla="*/ 96 h 234"/>
                      <a:gd name="T64" fmla="*/ 30 w 176"/>
                      <a:gd name="T65" fmla="*/ 88 h 234"/>
                      <a:gd name="T66" fmla="*/ 22 w 176"/>
                      <a:gd name="T67" fmla="*/ 78 h 234"/>
                      <a:gd name="T68" fmla="*/ 22 w 176"/>
                      <a:gd name="T69" fmla="*/ 63 h 234"/>
                      <a:gd name="T70" fmla="*/ 35 w 176"/>
                      <a:gd name="T71" fmla="*/ 55 h 234"/>
                      <a:gd name="T72" fmla="*/ 29 w 176"/>
                      <a:gd name="T73" fmla="*/ 41 h 234"/>
                      <a:gd name="T74" fmla="*/ 37 w 176"/>
                      <a:gd name="T75" fmla="*/ 25 h 234"/>
                      <a:gd name="T76" fmla="*/ 48 w 176"/>
                      <a:gd name="T77" fmla="*/ 17 h 234"/>
                      <a:gd name="T78" fmla="*/ 66 w 176"/>
                      <a:gd name="T79" fmla="*/ 15 h 234"/>
                      <a:gd name="T80" fmla="*/ 76 w 176"/>
                      <a:gd name="T81" fmla="*/ 17 h 234"/>
                      <a:gd name="T82" fmla="*/ 86 w 176"/>
                      <a:gd name="T83" fmla="*/ 18 h 234"/>
                      <a:gd name="T84" fmla="*/ 103 w 176"/>
                      <a:gd name="T85" fmla="*/ 12 h 234"/>
                      <a:gd name="T86" fmla="*/ 133 w 176"/>
                      <a:gd name="T87"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76" h="234">
                        <a:moveTo>
                          <a:pt x="133" y="0"/>
                        </a:moveTo>
                        <a:lnTo>
                          <a:pt x="150" y="5"/>
                        </a:lnTo>
                        <a:lnTo>
                          <a:pt x="160" y="18"/>
                        </a:lnTo>
                        <a:lnTo>
                          <a:pt x="161" y="32"/>
                        </a:lnTo>
                        <a:lnTo>
                          <a:pt x="155" y="43"/>
                        </a:lnTo>
                        <a:lnTo>
                          <a:pt x="164" y="49"/>
                        </a:lnTo>
                        <a:lnTo>
                          <a:pt x="175" y="64"/>
                        </a:lnTo>
                        <a:lnTo>
                          <a:pt x="176" y="81"/>
                        </a:lnTo>
                        <a:lnTo>
                          <a:pt x="166" y="92"/>
                        </a:lnTo>
                        <a:lnTo>
                          <a:pt x="150" y="100"/>
                        </a:lnTo>
                        <a:lnTo>
                          <a:pt x="160" y="117"/>
                        </a:lnTo>
                        <a:lnTo>
                          <a:pt x="161" y="137"/>
                        </a:lnTo>
                        <a:lnTo>
                          <a:pt x="151" y="152"/>
                        </a:lnTo>
                        <a:lnTo>
                          <a:pt x="130" y="158"/>
                        </a:lnTo>
                        <a:lnTo>
                          <a:pt x="98" y="154"/>
                        </a:lnTo>
                        <a:lnTo>
                          <a:pt x="100" y="170"/>
                        </a:lnTo>
                        <a:lnTo>
                          <a:pt x="98" y="194"/>
                        </a:lnTo>
                        <a:lnTo>
                          <a:pt x="93" y="212"/>
                        </a:lnTo>
                        <a:lnTo>
                          <a:pt x="84" y="224"/>
                        </a:lnTo>
                        <a:lnTo>
                          <a:pt x="71" y="232"/>
                        </a:lnTo>
                        <a:lnTo>
                          <a:pt x="53" y="234"/>
                        </a:lnTo>
                        <a:lnTo>
                          <a:pt x="31" y="226"/>
                        </a:lnTo>
                        <a:lnTo>
                          <a:pt x="19" y="211"/>
                        </a:lnTo>
                        <a:lnTo>
                          <a:pt x="4" y="185"/>
                        </a:lnTo>
                        <a:lnTo>
                          <a:pt x="0" y="165"/>
                        </a:lnTo>
                        <a:lnTo>
                          <a:pt x="7" y="154"/>
                        </a:lnTo>
                        <a:lnTo>
                          <a:pt x="19" y="148"/>
                        </a:lnTo>
                        <a:lnTo>
                          <a:pt x="28" y="146"/>
                        </a:lnTo>
                        <a:lnTo>
                          <a:pt x="24" y="132"/>
                        </a:lnTo>
                        <a:lnTo>
                          <a:pt x="12" y="122"/>
                        </a:lnTo>
                        <a:lnTo>
                          <a:pt x="7" y="109"/>
                        </a:lnTo>
                        <a:lnTo>
                          <a:pt x="13" y="96"/>
                        </a:lnTo>
                        <a:lnTo>
                          <a:pt x="30" y="88"/>
                        </a:lnTo>
                        <a:lnTo>
                          <a:pt x="22" y="78"/>
                        </a:lnTo>
                        <a:lnTo>
                          <a:pt x="22" y="63"/>
                        </a:lnTo>
                        <a:lnTo>
                          <a:pt x="35" y="55"/>
                        </a:lnTo>
                        <a:lnTo>
                          <a:pt x="29" y="41"/>
                        </a:lnTo>
                        <a:lnTo>
                          <a:pt x="37" y="25"/>
                        </a:lnTo>
                        <a:lnTo>
                          <a:pt x="48" y="17"/>
                        </a:lnTo>
                        <a:lnTo>
                          <a:pt x="66" y="15"/>
                        </a:lnTo>
                        <a:lnTo>
                          <a:pt x="76" y="17"/>
                        </a:lnTo>
                        <a:lnTo>
                          <a:pt x="86" y="18"/>
                        </a:lnTo>
                        <a:lnTo>
                          <a:pt x="103" y="12"/>
                        </a:lnTo>
                        <a:lnTo>
                          <a:pt x="133" y="0"/>
                        </a:lnTo>
                        <a:close/>
                      </a:path>
                    </a:pathLst>
                  </a:custGeom>
                  <a:solidFill>
                    <a:srgbClr val="E0A080"/>
                  </a:solidFill>
                  <a:ln w="3175">
                    <a:solidFill>
                      <a:srgbClr val="000000"/>
                    </a:solidFill>
                    <a:prstDash val="solid"/>
                    <a:round/>
                    <a:headEnd/>
                    <a:tailEnd/>
                  </a:ln>
                </p:spPr>
                <p:txBody>
                  <a:bodyPr/>
                  <a:lstStyle/>
                  <a:p>
                    <a:endParaRPr lang="en-US"/>
                  </a:p>
                </p:txBody>
              </p:sp>
              <p:sp>
                <p:nvSpPr>
                  <p:cNvPr id="1213457" name="Freeform 17"/>
                  <p:cNvSpPr>
                    <a:spLocks/>
                  </p:cNvSpPr>
                  <p:nvPr/>
                </p:nvSpPr>
                <p:spPr bwMode="auto">
                  <a:xfrm>
                    <a:off x="2824" y="1270"/>
                    <a:ext cx="22" cy="4"/>
                  </a:xfrm>
                  <a:custGeom>
                    <a:avLst/>
                    <a:gdLst>
                      <a:gd name="T0" fmla="*/ 0 w 89"/>
                      <a:gd name="T1" fmla="*/ 3 h 16"/>
                      <a:gd name="T2" fmla="*/ 14 w 89"/>
                      <a:gd name="T3" fmla="*/ 10 h 16"/>
                      <a:gd name="T4" fmla="*/ 35 w 89"/>
                      <a:gd name="T5" fmla="*/ 16 h 16"/>
                      <a:gd name="T6" fmla="*/ 56 w 89"/>
                      <a:gd name="T7" fmla="*/ 13 h 16"/>
                      <a:gd name="T8" fmla="*/ 76 w 89"/>
                      <a:gd name="T9" fmla="*/ 7 h 16"/>
                      <a:gd name="T10" fmla="*/ 89 w 89"/>
                      <a:gd name="T11" fmla="*/ 0 h 16"/>
                    </a:gdLst>
                    <a:ahLst/>
                    <a:cxnLst>
                      <a:cxn ang="0">
                        <a:pos x="T0" y="T1"/>
                      </a:cxn>
                      <a:cxn ang="0">
                        <a:pos x="T2" y="T3"/>
                      </a:cxn>
                      <a:cxn ang="0">
                        <a:pos x="T4" y="T5"/>
                      </a:cxn>
                      <a:cxn ang="0">
                        <a:pos x="T6" y="T7"/>
                      </a:cxn>
                      <a:cxn ang="0">
                        <a:pos x="T8" y="T9"/>
                      </a:cxn>
                      <a:cxn ang="0">
                        <a:pos x="T10" y="T11"/>
                      </a:cxn>
                    </a:cxnLst>
                    <a:rect l="0" t="0" r="r" b="b"/>
                    <a:pathLst>
                      <a:path w="89" h="16">
                        <a:moveTo>
                          <a:pt x="0" y="3"/>
                        </a:moveTo>
                        <a:lnTo>
                          <a:pt x="14" y="10"/>
                        </a:lnTo>
                        <a:lnTo>
                          <a:pt x="35" y="16"/>
                        </a:lnTo>
                        <a:lnTo>
                          <a:pt x="56" y="13"/>
                        </a:lnTo>
                        <a:lnTo>
                          <a:pt x="76" y="7"/>
                        </a:lnTo>
                        <a:lnTo>
                          <a:pt x="89"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58" name="Freeform 18"/>
                  <p:cNvSpPr>
                    <a:spLocks/>
                  </p:cNvSpPr>
                  <p:nvPr/>
                </p:nvSpPr>
                <p:spPr bwMode="auto">
                  <a:xfrm>
                    <a:off x="2819" y="1280"/>
                    <a:ext cx="14" cy="4"/>
                  </a:xfrm>
                  <a:custGeom>
                    <a:avLst/>
                    <a:gdLst>
                      <a:gd name="T0" fmla="*/ 53 w 53"/>
                      <a:gd name="T1" fmla="*/ 16 h 16"/>
                      <a:gd name="T2" fmla="*/ 37 w 53"/>
                      <a:gd name="T3" fmla="*/ 15 h 16"/>
                      <a:gd name="T4" fmla="*/ 19 w 53"/>
                      <a:gd name="T5" fmla="*/ 10 h 16"/>
                      <a:gd name="T6" fmla="*/ 0 w 53"/>
                      <a:gd name="T7" fmla="*/ 0 h 16"/>
                    </a:gdLst>
                    <a:ahLst/>
                    <a:cxnLst>
                      <a:cxn ang="0">
                        <a:pos x="T0" y="T1"/>
                      </a:cxn>
                      <a:cxn ang="0">
                        <a:pos x="T2" y="T3"/>
                      </a:cxn>
                      <a:cxn ang="0">
                        <a:pos x="T4" y="T5"/>
                      </a:cxn>
                      <a:cxn ang="0">
                        <a:pos x="T6" y="T7"/>
                      </a:cxn>
                    </a:cxnLst>
                    <a:rect l="0" t="0" r="r" b="b"/>
                    <a:pathLst>
                      <a:path w="53" h="16">
                        <a:moveTo>
                          <a:pt x="53" y="16"/>
                        </a:moveTo>
                        <a:lnTo>
                          <a:pt x="37" y="15"/>
                        </a:lnTo>
                        <a:lnTo>
                          <a:pt x="19" y="10"/>
                        </a:lnTo>
                        <a:lnTo>
                          <a:pt x="0"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59" name="Freeform 19"/>
                  <p:cNvSpPr>
                    <a:spLocks/>
                  </p:cNvSpPr>
                  <p:nvPr/>
                </p:nvSpPr>
                <p:spPr bwMode="auto">
                  <a:xfrm>
                    <a:off x="2818" y="1285"/>
                    <a:ext cx="13" cy="5"/>
                  </a:xfrm>
                  <a:custGeom>
                    <a:avLst/>
                    <a:gdLst>
                      <a:gd name="T0" fmla="*/ 49 w 49"/>
                      <a:gd name="T1" fmla="*/ 23 h 23"/>
                      <a:gd name="T2" fmla="*/ 36 w 49"/>
                      <a:gd name="T3" fmla="*/ 16 h 23"/>
                      <a:gd name="T4" fmla="*/ 23 w 49"/>
                      <a:gd name="T5" fmla="*/ 16 h 23"/>
                      <a:gd name="T6" fmla="*/ 11 w 49"/>
                      <a:gd name="T7" fmla="*/ 23 h 23"/>
                      <a:gd name="T8" fmla="*/ 7 w 49"/>
                      <a:gd name="T9" fmla="*/ 12 h 23"/>
                      <a:gd name="T10" fmla="*/ 0 w 49"/>
                      <a:gd name="T11" fmla="*/ 0 h 23"/>
                    </a:gdLst>
                    <a:ahLst/>
                    <a:cxnLst>
                      <a:cxn ang="0">
                        <a:pos x="T0" y="T1"/>
                      </a:cxn>
                      <a:cxn ang="0">
                        <a:pos x="T2" y="T3"/>
                      </a:cxn>
                      <a:cxn ang="0">
                        <a:pos x="T4" y="T5"/>
                      </a:cxn>
                      <a:cxn ang="0">
                        <a:pos x="T6" y="T7"/>
                      </a:cxn>
                      <a:cxn ang="0">
                        <a:pos x="T8" y="T9"/>
                      </a:cxn>
                      <a:cxn ang="0">
                        <a:pos x="T10" y="T11"/>
                      </a:cxn>
                    </a:cxnLst>
                    <a:rect l="0" t="0" r="r" b="b"/>
                    <a:pathLst>
                      <a:path w="49" h="23">
                        <a:moveTo>
                          <a:pt x="49" y="23"/>
                        </a:moveTo>
                        <a:lnTo>
                          <a:pt x="36" y="16"/>
                        </a:lnTo>
                        <a:lnTo>
                          <a:pt x="23" y="16"/>
                        </a:lnTo>
                        <a:lnTo>
                          <a:pt x="11" y="23"/>
                        </a:lnTo>
                        <a:lnTo>
                          <a:pt x="7" y="12"/>
                        </a:lnTo>
                        <a:lnTo>
                          <a:pt x="0"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60" name="Freeform 20"/>
                  <p:cNvSpPr>
                    <a:spLocks/>
                  </p:cNvSpPr>
                  <p:nvPr/>
                </p:nvSpPr>
                <p:spPr bwMode="auto">
                  <a:xfrm>
                    <a:off x="2824" y="1257"/>
                    <a:ext cx="22" cy="5"/>
                  </a:xfrm>
                  <a:custGeom>
                    <a:avLst/>
                    <a:gdLst>
                      <a:gd name="T0" fmla="*/ 89 w 89"/>
                      <a:gd name="T1" fmla="*/ 0 h 20"/>
                      <a:gd name="T2" fmla="*/ 76 w 89"/>
                      <a:gd name="T3" fmla="*/ 3 h 20"/>
                      <a:gd name="T4" fmla="*/ 64 w 89"/>
                      <a:gd name="T5" fmla="*/ 7 h 20"/>
                      <a:gd name="T6" fmla="*/ 55 w 89"/>
                      <a:gd name="T7" fmla="*/ 11 h 20"/>
                      <a:gd name="T8" fmla="*/ 45 w 89"/>
                      <a:gd name="T9" fmla="*/ 17 h 20"/>
                      <a:gd name="T10" fmla="*/ 32 w 89"/>
                      <a:gd name="T11" fmla="*/ 20 h 20"/>
                      <a:gd name="T12" fmla="*/ 21 w 89"/>
                      <a:gd name="T13" fmla="*/ 18 h 20"/>
                      <a:gd name="T14" fmla="*/ 9 w 89"/>
                      <a:gd name="T15" fmla="*/ 14 h 20"/>
                      <a:gd name="T16" fmla="*/ 0 w 89"/>
                      <a:gd name="T17" fmla="*/ 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20">
                        <a:moveTo>
                          <a:pt x="89" y="0"/>
                        </a:moveTo>
                        <a:lnTo>
                          <a:pt x="76" y="3"/>
                        </a:lnTo>
                        <a:lnTo>
                          <a:pt x="64" y="7"/>
                        </a:lnTo>
                        <a:lnTo>
                          <a:pt x="55" y="11"/>
                        </a:lnTo>
                        <a:lnTo>
                          <a:pt x="45" y="17"/>
                        </a:lnTo>
                        <a:lnTo>
                          <a:pt x="32" y="20"/>
                        </a:lnTo>
                        <a:lnTo>
                          <a:pt x="21" y="18"/>
                        </a:lnTo>
                        <a:lnTo>
                          <a:pt x="9" y="14"/>
                        </a:lnTo>
                        <a:lnTo>
                          <a:pt x="0" y="9"/>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grpSp>
          <p:nvGrpSpPr>
            <p:cNvPr id="1213461" name="Group 21"/>
            <p:cNvGrpSpPr>
              <a:grpSpLocks/>
            </p:cNvGrpSpPr>
            <p:nvPr/>
          </p:nvGrpSpPr>
          <p:grpSpPr bwMode="auto">
            <a:xfrm>
              <a:off x="2769" y="1053"/>
              <a:ext cx="108" cy="177"/>
              <a:chOff x="2769" y="1053"/>
              <a:chExt cx="108" cy="177"/>
            </a:xfrm>
          </p:grpSpPr>
          <p:grpSp>
            <p:nvGrpSpPr>
              <p:cNvPr id="1213462" name="Group 22"/>
              <p:cNvGrpSpPr>
                <a:grpSpLocks/>
              </p:cNvGrpSpPr>
              <p:nvPr/>
            </p:nvGrpSpPr>
            <p:grpSpPr bwMode="auto">
              <a:xfrm>
                <a:off x="2769" y="1081"/>
                <a:ext cx="91" cy="149"/>
                <a:chOff x="2769" y="1081"/>
                <a:chExt cx="91" cy="149"/>
              </a:xfrm>
            </p:grpSpPr>
            <p:sp>
              <p:nvSpPr>
                <p:cNvPr id="1213463" name="Freeform 23"/>
                <p:cNvSpPr>
                  <a:spLocks/>
                </p:cNvSpPr>
                <p:nvPr/>
              </p:nvSpPr>
              <p:spPr bwMode="auto">
                <a:xfrm>
                  <a:off x="2769" y="1081"/>
                  <a:ext cx="91" cy="149"/>
                </a:xfrm>
                <a:custGeom>
                  <a:avLst/>
                  <a:gdLst>
                    <a:gd name="T0" fmla="*/ 11 w 367"/>
                    <a:gd name="T1" fmla="*/ 162 h 597"/>
                    <a:gd name="T2" fmla="*/ 3 w 367"/>
                    <a:gd name="T3" fmla="*/ 198 h 597"/>
                    <a:gd name="T4" fmla="*/ 0 w 367"/>
                    <a:gd name="T5" fmla="*/ 235 h 597"/>
                    <a:gd name="T6" fmla="*/ 9 w 367"/>
                    <a:gd name="T7" fmla="*/ 316 h 597"/>
                    <a:gd name="T8" fmla="*/ 16 w 367"/>
                    <a:gd name="T9" fmla="*/ 385 h 597"/>
                    <a:gd name="T10" fmla="*/ 33 w 367"/>
                    <a:gd name="T11" fmla="*/ 427 h 597"/>
                    <a:gd name="T12" fmla="*/ 51 w 367"/>
                    <a:gd name="T13" fmla="*/ 478 h 597"/>
                    <a:gd name="T14" fmla="*/ 63 w 367"/>
                    <a:gd name="T15" fmla="*/ 505 h 597"/>
                    <a:gd name="T16" fmla="*/ 77 w 367"/>
                    <a:gd name="T17" fmla="*/ 539 h 597"/>
                    <a:gd name="T18" fmla="*/ 89 w 367"/>
                    <a:gd name="T19" fmla="*/ 566 h 597"/>
                    <a:gd name="T20" fmla="*/ 101 w 367"/>
                    <a:gd name="T21" fmla="*/ 585 h 597"/>
                    <a:gd name="T22" fmla="*/ 113 w 367"/>
                    <a:gd name="T23" fmla="*/ 594 h 597"/>
                    <a:gd name="T24" fmla="*/ 126 w 367"/>
                    <a:gd name="T25" fmla="*/ 597 h 597"/>
                    <a:gd name="T26" fmla="*/ 140 w 367"/>
                    <a:gd name="T27" fmla="*/ 592 h 597"/>
                    <a:gd name="T28" fmla="*/ 150 w 367"/>
                    <a:gd name="T29" fmla="*/ 593 h 597"/>
                    <a:gd name="T30" fmla="*/ 158 w 367"/>
                    <a:gd name="T31" fmla="*/ 590 h 597"/>
                    <a:gd name="T32" fmla="*/ 170 w 367"/>
                    <a:gd name="T33" fmla="*/ 574 h 597"/>
                    <a:gd name="T34" fmla="*/ 186 w 367"/>
                    <a:gd name="T35" fmla="*/ 540 h 597"/>
                    <a:gd name="T36" fmla="*/ 199 w 367"/>
                    <a:gd name="T37" fmla="*/ 499 h 597"/>
                    <a:gd name="T38" fmla="*/ 210 w 367"/>
                    <a:gd name="T39" fmla="*/ 462 h 597"/>
                    <a:gd name="T40" fmla="*/ 214 w 367"/>
                    <a:gd name="T41" fmla="*/ 429 h 597"/>
                    <a:gd name="T42" fmla="*/ 222 w 367"/>
                    <a:gd name="T43" fmla="*/ 406 h 597"/>
                    <a:gd name="T44" fmla="*/ 236 w 367"/>
                    <a:gd name="T45" fmla="*/ 376 h 597"/>
                    <a:gd name="T46" fmla="*/ 251 w 367"/>
                    <a:gd name="T47" fmla="*/ 354 h 597"/>
                    <a:gd name="T48" fmla="*/ 237 w 367"/>
                    <a:gd name="T49" fmla="*/ 341 h 597"/>
                    <a:gd name="T50" fmla="*/ 220 w 367"/>
                    <a:gd name="T51" fmla="*/ 332 h 597"/>
                    <a:gd name="T52" fmla="*/ 234 w 367"/>
                    <a:gd name="T53" fmla="*/ 314 h 597"/>
                    <a:gd name="T54" fmla="*/ 236 w 367"/>
                    <a:gd name="T55" fmla="*/ 297 h 597"/>
                    <a:gd name="T56" fmla="*/ 240 w 367"/>
                    <a:gd name="T57" fmla="*/ 286 h 597"/>
                    <a:gd name="T58" fmla="*/ 250 w 367"/>
                    <a:gd name="T59" fmla="*/ 274 h 597"/>
                    <a:gd name="T60" fmla="*/ 256 w 367"/>
                    <a:gd name="T61" fmla="*/ 279 h 597"/>
                    <a:gd name="T62" fmla="*/ 264 w 367"/>
                    <a:gd name="T63" fmla="*/ 283 h 597"/>
                    <a:gd name="T64" fmla="*/ 272 w 367"/>
                    <a:gd name="T65" fmla="*/ 295 h 597"/>
                    <a:gd name="T66" fmla="*/ 276 w 367"/>
                    <a:gd name="T67" fmla="*/ 311 h 597"/>
                    <a:gd name="T68" fmla="*/ 281 w 367"/>
                    <a:gd name="T69" fmla="*/ 317 h 597"/>
                    <a:gd name="T70" fmla="*/ 293 w 367"/>
                    <a:gd name="T71" fmla="*/ 318 h 597"/>
                    <a:gd name="T72" fmla="*/ 301 w 367"/>
                    <a:gd name="T73" fmla="*/ 313 h 597"/>
                    <a:gd name="T74" fmla="*/ 307 w 367"/>
                    <a:gd name="T75" fmla="*/ 302 h 597"/>
                    <a:gd name="T76" fmla="*/ 315 w 367"/>
                    <a:gd name="T77" fmla="*/ 269 h 597"/>
                    <a:gd name="T78" fmla="*/ 330 w 367"/>
                    <a:gd name="T79" fmla="*/ 248 h 597"/>
                    <a:gd name="T80" fmla="*/ 341 w 367"/>
                    <a:gd name="T81" fmla="*/ 236 h 597"/>
                    <a:gd name="T82" fmla="*/ 344 w 367"/>
                    <a:gd name="T83" fmla="*/ 221 h 597"/>
                    <a:gd name="T84" fmla="*/ 335 w 367"/>
                    <a:gd name="T85" fmla="*/ 189 h 597"/>
                    <a:gd name="T86" fmla="*/ 328 w 367"/>
                    <a:gd name="T87" fmla="*/ 171 h 597"/>
                    <a:gd name="T88" fmla="*/ 336 w 367"/>
                    <a:gd name="T89" fmla="*/ 149 h 597"/>
                    <a:gd name="T90" fmla="*/ 354 w 367"/>
                    <a:gd name="T91" fmla="*/ 130 h 597"/>
                    <a:gd name="T92" fmla="*/ 367 w 367"/>
                    <a:gd name="T93" fmla="*/ 113 h 597"/>
                    <a:gd name="T94" fmla="*/ 358 w 367"/>
                    <a:gd name="T95" fmla="*/ 73 h 597"/>
                    <a:gd name="T96" fmla="*/ 337 w 367"/>
                    <a:gd name="T97" fmla="*/ 40 h 597"/>
                    <a:gd name="T98" fmla="*/ 287 w 367"/>
                    <a:gd name="T99" fmla="*/ 13 h 597"/>
                    <a:gd name="T100" fmla="*/ 235 w 367"/>
                    <a:gd name="T101" fmla="*/ 0 h 597"/>
                    <a:gd name="T102" fmla="*/ 181 w 367"/>
                    <a:gd name="T103" fmla="*/ 5 h 597"/>
                    <a:gd name="T104" fmla="*/ 122 w 367"/>
                    <a:gd name="T105" fmla="*/ 25 h 597"/>
                    <a:gd name="T106" fmla="*/ 104 w 367"/>
                    <a:gd name="T107" fmla="*/ 46 h 597"/>
                    <a:gd name="T108" fmla="*/ 95 w 367"/>
                    <a:gd name="T109" fmla="*/ 66 h 597"/>
                    <a:gd name="T110" fmla="*/ 87 w 367"/>
                    <a:gd name="T111" fmla="*/ 95 h 597"/>
                    <a:gd name="T112" fmla="*/ 80 w 367"/>
                    <a:gd name="T113" fmla="*/ 108 h 597"/>
                    <a:gd name="T114" fmla="*/ 40 w 367"/>
                    <a:gd name="T115" fmla="*/ 131 h 597"/>
                    <a:gd name="T116" fmla="*/ 23 w 367"/>
                    <a:gd name="T117" fmla="*/ 146 h 597"/>
                    <a:gd name="T118" fmla="*/ 11 w 367"/>
                    <a:gd name="T119" fmla="*/ 16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7" h="597">
                      <a:moveTo>
                        <a:pt x="11" y="162"/>
                      </a:moveTo>
                      <a:lnTo>
                        <a:pt x="3" y="198"/>
                      </a:lnTo>
                      <a:lnTo>
                        <a:pt x="0" y="235"/>
                      </a:lnTo>
                      <a:lnTo>
                        <a:pt x="9" y="316"/>
                      </a:lnTo>
                      <a:lnTo>
                        <a:pt x="16" y="385"/>
                      </a:lnTo>
                      <a:lnTo>
                        <a:pt x="33" y="427"/>
                      </a:lnTo>
                      <a:lnTo>
                        <a:pt x="51" y="478"/>
                      </a:lnTo>
                      <a:lnTo>
                        <a:pt x="63" y="505"/>
                      </a:lnTo>
                      <a:lnTo>
                        <a:pt x="77" y="539"/>
                      </a:lnTo>
                      <a:lnTo>
                        <a:pt x="89" y="566"/>
                      </a:lnTo>
                      <a:lnTo>
                        <a:pt x="101" y="585"/>
                      </a:lnTo>
                      <a:lnTo>
                        <a:pt x="113" y="594"/>
                      </a:lnTo>
                      <a:lnTo>
                        <a:pt x="126" y="597"/>
                      </a:lnTo>
                      <a:lnTo>
                        <a:pt x="140" y="592"/>
                      </a:lnTo>
                      <a:lnTo>
                        <a:pt x="150" y="593"/>
                      </a:lnTo>
                      <a:lnTo>
                        <a:pt x="158" y="590"/>
                      </a:lnTo>
                      <a:lnTo>
                        <a:pt x="170" y="574"/>
                      </a:lnTo>
                      <a:lnTo>
                        <a:pt x="186" y="540"/>
                      </a:lnTo>
                      <a:lnTo>
                        <a:pt x="199" y="499"/>
                      </a:lnTo>
                      <a:lnTo>
                        <a:pt x="210" y="462"/>
                      </a:lnTo>
                      <a:lnTo>
                        <a:pt x="214" y="429"/>
                      </a:lnTo>
                      <a:lnTo>
                        <a:pt x="222" y="406"/>
                      </a:lnTo>
                      <a:lnTo>
                        <a:pt x="236" y="376"/>
                      </a:lnTo>
                      <a:lnTo>
                        <a:pt x="251" y="354"/>
                      </a:lnTo>
                      <a:lnTo>
                        <a:pt x="237" y="341"/>
                      </a:lnTo>
                      <a:lnTo>
                        <a:pt x="220" y="332"/>
                      </a:lnTo>
                      <a:lnTo>
                        <a:pt x="234" y="314"/>
                      </a:lnTo>
                      <a:lnTo>
                        <a:pt x="236" y="297"/>
                      </a:lnTo>
                      <a:lnTo>
                        <a:pt x="240" y="286"/>
                      </a:lnTo>
                      <a:lnTo>
                        <a:pt x="250" y="274"/>
                      </a:lnTo>
                      <a:lnTo>
                        <a:pt x="256" y="279"/>
                      </a:lnTo>
                      <a:lnTo>
                        <a:pt x="264" y="283"/>
                      </a:lnTo>
                      <a:lnTo>
                        <a:pt x="272" y="295"/>
                      </a:lnTo>
                      <a:lnTo>
                        <a:pt x="276" y="311"/>
                      </a:lnTo>
                      <a:lnTo>
                        <a:pt x="281" y="317"/>
                      </a:lnTo>
                      <a:lnTo>
                        <a:pt x="293" y="318"/>
                      </a:lnTo>
                      <a:lnTo>
                        <a:pt x="301" y="313"/>
                      </a:lnTo>
                      <a:lnTo>
                        <a:pt x="307" y="302"/>
                      </a:lnTo>
                      <a:lnTo>
                        <a:pt x="315" y="269"/>
                      </a:lnTo>
                      <a:lnTo>
                        <a:pt x="330" y="248"/>
                      </a:lnTo>
                      <a:lnTo>
                        <a:pt x="341" y="236"/>
                      </a:lnTo>
                      <a:lnTo>
                        <a:pt x="344" y="221"/>
                      </a:lnTo>
                      <a:lnTo>
                        <a:pt x="335" y="189"/>
                      </a:lnTo>
                      <a:lnTo>
                        <a:pt x="328" y="171"/>
                      </a:lnTo>
                      <a:lnTo>
                        <a:pt x="336" y="149"/>
                      </a:lnTo>
                      <a:lnTo>
                        <a:pt x="354" y="130"/>
                      </a:lnTo>
                      <a:lnTo>
                        <a:pt x="367" y="113"/>
                      </a:lnTo>
                      <a:lnTo>
                        <a:pt x="358" y="73"/>
                      </a:lnTo>
                      <a:lnTo>
                        <a:pt x="337" y="40"/>
                      </a:lnTo>
                      <a:lnTo>
                        <a:pt x="287" y="13"/>
                      </a:lnTo>
                      <a:lnTo>
                        <a:pt x="235" y="0"/>
                      </a:lnTo>
                      <a:lnTo>
                        <a:pt x="181" y="5"/>
                      </a:lnTo>
                      <a:lnTo>
                        <a:pt x="122" y="25"/>
                      </a:lnTo>
                      <a:lnTo>
                        <a:pt x="104" y="46"/>
                      </a:lnTo>
                      <a:lnTo>
                        <a:pt x="95" y="66"/>
                      </a:lnTo>
                      <a:lnTo>
                        <a:pt x="87" y="95"/>
                      </a:lnTo>
                      <a:lnTo>
                        <a:pt x="80" y="108"/>
                      </a:lnTo>
                      <a:lnTo>
                        <a:pt x="40" y="131"/>
                      </a:lnTo>
                      <a:lnTo>
                        <a:pt x="23" y="146"/>
                      </a:lnTo>
                      <a:lnTo>
                        <a:pt x="11" y="162"/>
                      </a:lnTo>
                      <a:close/>
                    </a:path>
                  </a:pathLst>
                </a:custGeom>
                <a:solidFill>
                  <a:srgbClr val="E0A080"/>
                </a:solidFill>
                <a:ln w="3175">
                  <a:solidFill>
                    <a:srgbClr val="000000"/>
                  </a:solidFill>
                  <a:prstDash val="solid"/>
                  <a:round/>
                  <a:headEnd/>
                  <a:tailEnd/>
                </a:ln>
              </p:spPr>
              <p:txBody>
                <a:bodyPr/>
                <a:lstStyle/>
                <a:p>
                  <a:endParaRPr lang="en-US"/>
                </a:p>
              </p:txBody>
            </p:sp>
            <p:grpSp>
              <p:nvGrpSpPr>
                <p:cNvPr id="1213464" name="Group 24"/>
                <p:cNvGrpSpPr>
                  <a:grpSpLocks/>
                </p:cNvGrpSpPr>
                <p:nvPr/>
              </p:nvGrpSpPr>
              <p:grpSpPr bwMode="auto">
                <a:xfrm>
                  <a:off x="2780" y="1103"/>
                  <a:ext cx="71" cy="79"/>
                  <a:chOff x="2780" y="1103"/>
                  <a:chExt cx="71" cy="79"/>
                </a:xfrm>
              </p:grpSpPr>
              <p:grpSp>
                <p:nvGrpSpPr>
                  <p:cNvPr id="1213465" name="Group 25"/>
                  <p:cNvGrpSpPr>
                    <a:grpSpLocks/>
                  </p:cNvGrpSpPr>
                  <p:nvPr/>
                </p:nvGrpSpPr>
                <p:grpSpPr bwMode="auto">
                  <a:xfrm>
                    <a:off x="2780" y="1103"/>
                    <a:ext cx="71" cy="79"/>
                    <a:chOff x="2780" y="1103"/>
                    <a:chExt cx="71" cy="79"/>
                  </a:xfrm>
                </p:grpSpPr>
                <p:sp>
                  <p:nvSpPr>
                    <p:cNvPr id="1213466" name="Freeform 26"/>
                    <p:cNvSpPr>
                      <a:spLocks/>
                    </p:cNvSpPr>
                    <p:nvPr/>
                  </p:nvSpPr>
                  <p:spPr bwMode="auto">
                    <a:xfrm>
                      <a:off x="2780" y="1111"/>
                      <a:ext cx="21" cy="71"/>
                    </a:xfrm>
                    <a:custGeom>
                      <a:avLst/>
                      <a:gdLst>
                        <a:gd name="T0" fmla="*/ 3 w 86"/>
                        <a:gd name="T1" fmla="*/ 284 h 284"/>
                        <a:gd name="T2" fmla="*/ 14 w 86"/>
                        <a:gd name="T3" fmla="*/ 256 h 284"/>
                        <a:gd name="T4" fmla="*/ 21 w 86"/>
                        <a:gd name="T5" fmla="*/ 237 h 284"/>
                        <a:gd name="T6" fmla="*/ 17 w 86"/>
                        <a:gd name="T7" fmla="*/ 203 h 284"/>
                        <a:gd name="T8" fmla="*/ 7 w 86"/>
                        <a:gd name="T9" fmla="*/ 172 h 284"/>
                        <a:gd name="T10" fmla="*/ 0 w 86"/>
                        <a:gd name="T11" fmla="*/ 137 h 284"/>
                        <a:gd name="T12" fmla="*/ 3 w 86"/>
                        <a:gd name="T13" fmla="*/ 108 h 284"/>
                        <a:gd name="T14" fmla="*/ 20 w 86"/>
                        <a:gd name="T15" fmla="*/ 79 h 284"/>
                        <a:gd name="T16" fmla="*/ 37 w 86"/>
                        <a:gd name="T17" fmla="*/ 59 h 284"/>
                        <a:gd name="T18" fmla="*/ 62 w 86"/>
                        <a:gd name="T19" fmla="*/ 41 h 284"/>
                        <a:gd name="T20" fmla="*/ 86 w 86"/>
                        <a:gd name="T21" fmla="*/ 32 h 284"/>
                        <a:gd name="T22" fmla="*/ 72 w 86"/>
                        <a:gd name="T23" fmla="*/ 31 h 284"/>
                        <a:gd name="T24" fmla="*/ 63 w 86"/>
                        <a:gd name="T25" fmla="*/ 27 h 284"/>
                        <a:gd name="T26" fmla="*/ 57 w 86"/>
                        <a:gd name="T27" fmla="*/ 21 h 284"/>
                        <a:gd name="T28" fmla="*/ 53 w 86"/>
                        <a:gd name="T29" fmla="*/ 8 h 284"/>
                        <a:gd name="T30" fmla="*/ 55 w 86"/>
                        <a:gd name="T31" fmla="*/ 0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 h="284">
                          <a:moveTo>
                            <a:pt x="3" y="284"/>
                          </a:moveTo>
                          <a:lnTo>
                            <a:pt x="14" y="256"/>
                          </a:lnTo>
                          <a:lnTo>
                            <a:pt x="21" y="237"/>
                          </a:lnTo>
                          <a:lnTo>
                            <a:pt x="17" y="203"/>
                          </a:lnTo>
                          <a:lnTo>
                            <a:pt x="7" y="172"/>
                          </a:lnTo>
                          <a:lnTo>
                            <a:pt x="0" y="137"/>
                          </a:lnTo>
                          <a:lnTo>
                            <a:pt x="3" y="108"/>
                          </a:lnTo>
                          <a:lnTo>
                            <a:pt x="20" y="79"/>
                          </a:lnTo>
                          <a:lnTo>
                            <a:pt x="37" y="59"/>
                          </a:lnTo>
                          <a:lnTo>
                            <a:pt x="62" y="41"/>
                          </a:lnTo>
                          <a:lnTo>
                            <a:pt x="86" y="32"/>
                          </a:lnTo>
                          <a:lnTo>
                            <a:pt x="72" y="31"/>
                          </a:lnTo>
                          <a:lnTo>
                            <a:pt x="63" y="27"/>
                          </a:lnTo>
                          <a:lnTo>
                            <a:pt x="57" y="21"/>
                          </a:lnTo>
                          <a:lnTo>
                            <a:pt x="53" y="8"/>
                          </a:lnTo>
                          <a:lnTo>
                            <a:pt x="55"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67" name="Freeform 27"/>
                    <p:cNvSpPr>
                      <a:spLocks/>
                    </p:cNvSpPr>
                    <p:nvPr/>
                  </p:nvSpPr>
                  <p:spPr bwMode="auto">
                    <a:xfrm>
                      <a:off x="2810" y="1123"/>
                      <a:ext cx="25" cy="10"/>
                    </a:xfrm>
                    <a:custGeom>
                      <a:avLst/>
                      <a:gdLst>
                        <a:gd name="T0" fmla="*/ 0 w 100"/>
                        <a:gd name="T1" fmla="*/ 20 h 40"/>
                        <a:gd name="T2" fmla="*/ 19 w 100"/>
                        <a:gd name="T3" fmla="*/ 32 h 40"/>
                        <a:gd name="T4" fmla="*/ 39 w 100"/>
                        <a:gd name="T5" fmla="*/ 38 h 40"/>
                        <a:gd name="T6" fmla="*/ 60 w 100"/>
                        <a:gd name="T7" fmla="*/ 40 h 40"/>
                        <a:gd name="T8" fmla="*/ 76 w 100"/>
                        <a:gd name="T9" fmla="*/ 38 h 40"/>
                        <a:gd name="T10" fmla="*/ 91 w 100"/>
                        <a:gd name="T11" fmla="*/ 34 h 40"/>
                        <a:gd name="T12" fmla="*/ 100 w 100"/>
                        <a:gd name="T13" fmla="*/ 23 h 40"/>
                        <a:gd name="T14" fmla="*/ 100 w 100"/>
                        <a:gd name="T15" fmla="*/ 9 h 40"/>
                        <a:gd name="T16" fmla="*/ 89 w 100"/>
                        <a:gd name="T17" fmla="*/ 2 h 40"/>
                        <a:gd name="T18" fmla="*/ 75 w 100"/>
                        <a:gd name="T19" fmla="*/ 0 h 40"/>
                        <a:gd name="T20" fmla="*/ 57 w 100"/>
                        <a:gd name="T21"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0" h="40">
                          <a:moveTo>
                            <a:pt x="0" y="20"/>
                          </a:moveTo>
                          <a:lnTo>
                            <a:pt x="19" y="32"/>
                          </a:lnTo>
                          <a:lnTo>
                            <a:pt x="39" y="38"/>
                          </a:lnTo>
                          <a:lnTo>
                            <a:pt x="60" y="40"/>
                          </a:lnTo>
                          <a:lnTo>
                            <a:pt x="76" y="38"/>
                          </a:lnTo>
                          <a:lnTo>
                            <a:pt x="91" y="34"/>
                          </a:lnTo>
                          <a:lnTo>
                            <a:pt x="100" y="23"/>
                          </a:lnTo>
                          <a:lnTo>
                            <a:pt x="100" y="9"/>
                          </a:lnTo>
                          <a:lnTo>
                            <a:pt x="89" y="2"/>
                          </a:lnTo>
                          <a:lnTo>
                            <a:pt x="75" y="0"/>
                          </a:lnTo>
                          <a:lnTo>
                            <a:pt x="57" y="4"/>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68" name="Freeform 28"/>
                    <p:cNvSpPr>
                      <a:spLocks/>
                    </p:cNvSpPr>
                    <p:nvPr/>
                  </p:nvSpPr>
                  <p:spPr bwMode="auto">
                    <a:xfrm>
                      <a:off x="2804" y="1145"/>
                      <a:ext cx="11" cy="15"/>
                    </a:xfrm>
                    <a:custGeom>
                      <a:avLst/>
                      <a:gdLst>
                        <a:gd name="T0" fmla="*/ 46 w 46"/>
                        <a:gd name="T1" fmla="*/ 0 h 59"/>
                        <a:gd name="T2" fmla="*/ 27 w 46"/>
                        <a:gd name="T3" fmla="*/ 8 h 59"/>
                        <a:gd name="T4" fmla="*/ 13 w 46"/>
                        <a:gd name="T5" fmla="*/ 21 h 59"/>
                        <a:gd name="T6" fmla="*/ 3 w 46"/>
                        <a:gd name="T7" fmla="*/ 41 h 59"/>
                        <a:gd name="T8" fmla="*/ 0 w 46"/>
                        <a:gd name="T9" fmla="*/ 59 h 59"/>
                      </a:gdLst>
                      <a:ahLst/>
                      <a:cxnLst>
                        <a:cxn ang="0">
                          <a:pos x="T0" y="T1"/>
                        </a:cxn>
                        <a:cxn ang="0">
                          <a:pos x="T2" y="T3"/>
                        </a:cxn>
                        <a:cxn ang="0">
                          <a:pos x="T4" y="T5"/>
                        </a:cxn>
                        <a:cxn ang="0">
                          <a:pos x="T6" y="T7"/>
                        </a:cxn>
                        <a:cxn ang="0">
                          <a:pos x="T8" y="T9"/>
                        </a:cxn>
                      </a:cxnLst>
                      <a:rect l="0" t="0" r="r" b="b"/>
                      <a:pathLst>
                        <a:path w="46" h="59">
                          <a:moveTo>
                            <a:pt x="46" y="0"/>
                          </a:moveTo>
                          <a:lnTo>
                            <a:pt x="27" y="8"/>
                          </a:lnTo>
                          <a:lnTo>
                            <a:pt x="13" y="21"/>
                          </a:lnTo>
                          <a:lnTo>
                            <a:pt x="3" y="41"/>
                          </a:lnTo>
                          <a:lnTo>
                            <a:pt x="0" y="59"/>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69" name="Freeform 29"/>
                    <p:cNvSpPr>
                      <a:spLocks/>
                    </p:cNvSpPr>
                    <p:nvPr/>
                  </p:nvSpPr>
                  <p:spPr bwMode="auto">
                    <a:xfrm>
                      <a:off x="2829" y="1109"/>
                      <a:ext cx="9" cy="12"/>
                    </a:xfrm>
                    <a:custGeom>
                      <a:avLst/>
                      <a:gdLst>
                        <a:gd name="T0" fmla="*/ 0 w 37"/>
                        <a:gd name="T1" fmla="*/ 0 h 46"/>
                        <a:gd name="T2" fmla="*/ 18 w 37"/>
                        <a:gd name="T3" fmla="*/ 46 h 46"/>
                        <a:gd name="T4" fmla="*/ 20 w 37"/>
                        <a:gd name="T5" fmla="*/ 34 h 46"/>
                        <a:gd name="T6" fmla="*/ 27 w 37"/>
                        <a:gd name="T7" fmla="*/ 27 h 46"/>
                        <a:gd name="T8" fmla="*/ 37 w 37"/>
                        <a:gd name="T9" fmla="*/ 29 h 46"/>
                      </a:gdLst>
                      <a:ahLst/>
                      <a:cxnLst>
                        <a:cxn ang="0">
                          <a:pos x="T0" y="T1"/>
                        </a:cxn>
                        <a:cxn ang="0">
                          <a:pos x="T2" y="T3"/>
                        </a:cxn>
                        <a:cxn ang="0">
                          <a:pos x="T4" y="T5"/>
                        </a:cxn>
                        <a:cxn ang="0">
                          <a:pos x="T6" y="T7"/>
                        </a:cxn>
                        <a:cxn ang="0">
                          <a:pos x="T8" y="T9"/>
                        </a:cxn>
                      </a:cxnLst>
                      <a:rect l="0" t="0" r="r" b="b"/>
                      <a:pathLst>
                        <a:path w="37" h="46">
                          <a:moveTo>
                            <a:pt x="0" y="0"/>
                          </a:moveTo>
                          <a:lnTo>
                            <a:pt x="18" y="46"/>
                          </a:lnTo>
                          <a:lnTo>
                            <a:pt x="20" y="34"/>
                          </a:lnTo>
                          <a:lnTo>
                            <a:pt x="27" y="27"/>
                          </a:lnTo>
                          <a:lnTo>
                            <a:pt x="37" y="29"/>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70" name="Freeform 30"/>
                    <p:cNvSpPr>
                      <a:spLocks/>
                    </p:cNvSpPr>
                    <p:nvPr/>
                  </p:nvSpPr>
                  <p:spPr bwMode="auto">
                    <a:xfrm>
                      <a:off x="2836" y="1119"/>
                      <a:ext cx="4" cy="4"/>
                    </a:xfrm>
                    <a:custGeom>
                      <a:avLst/>
                      <a:gdLst>
                        <a:gd name="T0" fmla="*/ 7 w 17"/>
                        <a:gd name="T1" fmla="*/ 15 h 17"/>
                        <a:gd name="T2" fmla="*/ 2 w 17"/>
                        <a:gd name="T3" fmla="*/ 11 h 17"/>
                        <a:gd name="T4" fmla="*/ 0 w 17"/>
                        <a:gd name="T5" fmla="*/ 8 h 17"/>
                        <a:gd name="T6" fmla="*/ 0 w 17"/>
                        <a:gd name="T7" fmla="*/ 3 h 17"/>
                        <a:gd name="T8" fmla="*/ 3 w 17"/>
                        <a:gd name="T9" fmla="*/ 0 h 17"/>
                        <a:gd name="T10" fmla="*/ 8 w 17"/>
                        <a:gd name="T11" fmla="*/ 0 h 17"/>
                        <a:gd name="T12" fmla="*/ 12 w 17"/>
                        <a:gd name="T13" fmla="*/ 2 h 17"/>
                        <a:gd name="T14" fmla="*/ 15 w 17"/>
                        <a:gd name="T15" fmla="*/ 5 h 17"/>
                        <a:gd name="T16" fmla="*/ 15 w 17"/>
                        <a:gd name="T17" fmla="*/ 10 h 17"/>
                        <a:gd name="T18" fmla="*/ 16 w 17"/>
                        <a:gd name="T19" fmla="*/ 15 h 17"/>
                        <a:gd name="T20" fmla="*/ 17 w 17"/>
                        <a:gd name="T21" fmla="*/ 17 h 17"/>
                        <a:gd name="T22" fmla="*/ 12 w 17"/>
                        <a:gd name="T23" fmla="*/ 16 h 17"/>
                        <a:gd name="T24" fmla="*/ 7 w 17"/>
                        <a:gd name="T25" fmla="*/ 1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17">
                          <a:moveTo>
                            <a:pt x="7" y="15"/>
                          </a:moveTo>
                          <a:lnTo>
                            <a:pt x="2" y="11"/>
                          </a:lnTo>
                          <a:lnTo>
                            <a:pt x="0" y="8"/>
                          </a:lnTo>
                          <a:lnTo>
                            <a:pt x="0" y="3"/>
                          </a:lnTo>
                          <a:lnTo>
                            <a:pt x="3" y="0"/>
                          </a:lnTo>
                          <a:lnTo>
                            <a:pt x="8" y="0"/>
                          </a:lnTo>
                          <a:lnTo>
                            <a:pt x="12" y="2"/>
                          </a:lnTo>
                          <a:lnTo>
                            <a:pt x="15" y="5"/>
                          </a:lnTo>
                          <a:lnTo>
                            <a:pt x="15" y="10"/>
                          </a:lnTo>
                          <a:lnTo>
                            <a:pt x="16" y="15"/>
                          </a:lnTo>
                          <a:lnTo>
                            <a:pt x="17" y="17"/>
                          </a:lnTo>
                          <a:lnTo>
                            <a:pt x="12" y="16"/>
                          </a:lnTo>
                          <a:lnTo>
                            <a:pt x="7" y="15"/>
                          </a:lnTo>
                          <a:close/>
                        </a:path>
                      </a:pathLst>
                    </a:custGeom>
                    <a:solidFill>
                      <a:srgbClr val="C08040"/>
                    </a:solidFill>
                    <a:ln w="3175">
                      <a:solidFill>
                        <a:srgbClr val="000000"/>
                      </a:solidFill>
                      <a:prstDash val="solid"/>
                      <a:round/>
                      <a:headEnd/>
                      <a:tailEnd/>
                    </a:ln>
                  </p:spPr>
                  <p:txBody>
                    <a:bodyPr/>
                    <a:lstStyle/>
                    <a:p>
                      <a:endParaRPr lang="en-US"/>
                    </a:p>
                  </p:txBody>
                </p:sp>
                <p:sp>
                  <p:nvSpPr>
                    <p:cNvPr id="1213471" name="Freeform 31"/>
                    <p:cNvSpPr>
                      <a:spLocks/>
                    </p:cNvSpPr>
                    <p:nvPr/>
                  </p:nvSpPr>
                  <p:spPr bwMode="auto">
                    <a:xfrm>
                      <a:off x="2839" y="1103"/>
                      <a:ext cx="12" cy="20"/>
                    </a:xfrm>
                    <a:custGeom>
                      <a:avLst/>
                      <a:gdLst>
                        <a:gd name="T0" fmla="*/ 49 w 49"/>
                        <a:gd name="T1" fmla="*/ 80 h 80"/>
                        <a:gd name="T2" fmla="*/ 48 w 49"/>
                        <a:gd name="T3" fmla="*/ 55 h 80"/>
                        <a:gd name="T4" fmla="*/ 39 w 49"/>
                        <a:gd name="T5" fmla="*/ 33 h 80"/>
                        <a:gd name="T6" fmla="*/ 21 w 49"/>
                        <a:gd name="T7" fmla="*/ 26 h 80"/>
                        <a:gd name="T8" fmla="*/ 2 w 49"/>
                        <a:gd name="T9" fmla="*/ 15 h 80"/>
                        <a:gd name="T10" fmla="*/ 0 w 49"/>
                        <a:gd name="T11" fmla="*/ 0 h 80"/>
                      </a:gdLst>
                      <a:ahLst/>
                      <a:cxnLst>
                        <a:cxn ang="0">
                          <a:pos x="T0" y="T1"/>
                        </a:cxn>
                        <a:cxn ang="0">
                          <a:pos x="T2" y="T3"/>
                        </a:cxn>
                        <a:cxn ang="0">
                          <a:pos x="T4" y="T5"/>
                        </a:cxn>
                        <a:cxn ang="0">
                          <a:pos x="T6" y="T7"/>
                        </a:cxn>
                        <a:cxn ang="0">
                          <a:pos x="T8" y="T9"/>
                        </a:cxn>
                        <a:cxn ang="0">
                          <a:pos x="T10" y="T11"/>
                        </a:cxn>
                      </a:cxnLst>
                      <a:rect l="0" t="0" r="r" b="b"/>
                      <a:pathLst>
                        <a:path w="49" h="80">
                          <a:moveTo>
                            <a:pt x="49" y="80"/>
                          </a:moveTo>
                          <a:lnTo>
                            <a:pt x="48" y="55"/>
                          </a:lnTo>
                          <a:lnTo>
                            <a:pt x="39" y="33"/>
                          </a:lnTo>
                          <a:lnTo>
                            <a:pt x="21" y="26"/>
                          </a:lnTo>
                          <a:lnTo>
                            <a:pt x="2" y="15"/>
                          </a:lnTo>
                          <a:lnTo>
                            <a:pt x="0"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72" name="Freeform 32"/>
                    <p:cNvSpPr>
                      <a:spLocks/>
                    </p:cNvSpPr>
                    <p:nvPr/>
                  </p:nvSpPr>
                  <p:spPr bwMode="auto">
                    <a:xfrm>
                      <a:off x="2822" y="1131"/>
                      <a:ext cx="17" cy="19"/>
                    </a:xfrm>
                    <a:custGeom>
                      <a:avLst/>
                      <a:gdLst>
                        <a:gd name="T0" fmla="*/ 34 w 65"/>
                        <a:gd name="T1" fmla="*/ 72 h 75"/>
                        <a:gd name="T2" fmla="*/ 21 w 65"/>
                        <a:gd name="T3" fmla="*/ 75 h 75"/>
                        <a:gd name="T4" fmla="*/ 8 w 65"/>
                        <a:gd name="T5" fmla="*/ 74 h 75"/>
                        <a:gd name="T6" fmla="*/ 0 w 65"/>
                        <a:gd name="T7" fmla="*/ 65 h 75"/>
                        <a:gd name="T8" fmla="*/ 1 w 65"/>
                        <a:gd name="T9" fmla="*/ 50 h 75"/>
                        <a:gd name="T10" fmla="*/ 12 w 65"/>
                        <a:gd name="T11" fmla="*/ 40 h 75"/>
                        <a:gd name="T12" fmla="*/ 32 w 65"/>
                        <a:gd name="T13" fmla="*/ 31 h 75"/>
                        <a:gd name="T14" fmla="*/ 48 w 65"/>
                        <a:gd name="T15" fmla="*/ 20 h 75"/>
                        <a:gd name="T16" fmla="*/ 58 w 65"/>
                        <a:gd name="T17" fmla="*/ 13 h 75"/>
                        <a:gd name="T18" fmla="*/ 65 w 65"/>
                        <a:gd name="T19"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5" h="75">
                          <a:moveTo>
                            <a:pt x="34" y="72"/>
                          </a:moveTo>
                          <a:lnTo>
                            <a:pt x="21" y="75"/>
                          </a:lnTo>
                          <a:lnTo>
                            <a:pt x="8" y="74"/>
                          </a:lnTo>
                          <a:lnTo>
                            <a:pt x="0" y="65"/>
                          </a:lnTo>
                          <a:lnTo>
                            <a:pt x="1" y="50"/>
                          </a:lnTo>
                          <a:lnTo>
                            <a:pt x="12" y="40"/>
                          </a:lnTo>
                          <a:lnTo>
                            <a:pt x="32" y="31"/>
                          </a:lnTo>
                          <a:lnTo>
                            <a:pt x="48" y="20"/>
                          </a:lnTo>
                          <a:lnTo>
                            <a:pt x="58" y="13"/>
                          </a:lnTo>
                          <a:lnTo>
                            <a:pt x="65"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213473" name="Line 33"/>
                  <p:cNvSpPr>
                    <a:spLocks noChangeShapeType="1"/>
                  </p:cNvSpPr>
                  <p:nvPr/>
                </p:nvSpPr>
                <p:spPr bwMode="auto">
                  <a:xfrm flipH="1" flipV="1">
                    <a:off x="2808" y="1151"/>
                    <a:ext cx="18" cy="1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213474" name="Freeform 34"/>
              <p:cNvSpPr>
                <a:spLocks/>
              </p:cNvSpPr>
              <p:nvPr/>
            </p:nvSpPr>
            <p:spPr bwMode="auto">
              <a:xfrm>
                <a:off x="2779" y="1053"/>
                <a:ext cx="98" cy="63"/>
              </a:xfrm>
              <a:custGeom>
                <a:avLst/>
                <a:gdLst>
                  <a:gd name="T0" fmla="*/ 14 w 394"/>
                  <a:gd name="T1" fmla="*/ 251 h 251"/>
                  <a:gd name="T2" fmla="*/ 40 w 394"/>
                  <a:gd name="T3" fmla="*/ 238 h 251"/>
                  <a:gd name="T4" fmla="*/ 55 w 394"/>
                  <a:gd name="T5" fmla="*/ 219 h 251"/>
                  <a:gd name="T6" fmla="*/ 64 w 394"/>
                  <a:gd name="T7" fmla="*/ 193 h 251"/>
                  <a:gd name="T8" fmla="*/ 69 w 394"/>
                  <a:gd name="T9" fmla="*/ 169 h 251"/>
                  <a:gd name="T10" fmla="*/ 79 w 394"/>
                  <a:gd name="T11" fmla="*/ 152 h 251"/>
                  <a:gd name="T12" fmla="*/ 94 w 394"/>
                  <a:gd name="T13" fmla="*/ 141 h 251"/>
                  <a:gd name="T14" fmla="*/ 112 w 394"/>
                  <a:gd name="T15" fmla="*/ 135 h 251"/>
                  <a:gd name="T16" fmla="*/ 129 w 394"/>
                  <a:gd name="T17" fmla="*/ 139 h 251"/>
                  <a:gd name="T18" fmla="*/ 143 w 394"/>
                  <a:gd name="T19" fmla="*/ 151 h 251"/>
                  <a:gd name="T20" fmla="*/ 153 w 394"/>
                  <a:gd name="T21" fmla="*/ 171 h 251"/>
                  <a:gd name="T22" fmla="*/ 147 w 394"/>
                  <a:gd name="T23" fmla="*/ 194 h 251"/>
                  <a:gd name="T24" fmla="*/ 133 w 394"/>
                  <a:gd name="T25" fmla="*/ 226 h 251"/>
                  <a:gd name="T26" fmla="*/ 164 w 394"/>
                  <a:gd name="T27" fmla="*/ 234 h 251"/>
                  <a:gd name="T28" fmla="*/ 167 w 394"/>
                  <a:gd name="T29" fmla="*/ 219 h 251"/>
                  <a:gd name="T30" fmla="*/ 183 w 394"/>
                  <a:gd name="T31" fmla="*/ 206 h 251"/>
                  <a:gd name="T32" fmla="*/ 196 w 394"/>
                  <a:gd name="T33" fmla="*/ 190 h 251"/>
                  <a:gd name="T34" fmla="*/ 203 w 394"/>
                  <a:gd name="T35" fmla="*/ 176 h 251"/>
                  <a:gd name="T36" fmla="*/ 206 w 394"/>
                  <a:gd name="T37" fmla="*/ 163 h 251"/>
                  <a:gd name="T38" fmla="*/ 216 w 394"/>
                  <a:gd name="T39" fmla="*/ 169 h 251"/>
                  <a:gd name="T40" fmla="*/ 230 w 394"/>
                  <a:gd name="T41" fmla="*/ 173 h 251"/>
                  <a:gd name="T42" fmla="*/ 243 w 394"/>
                  <a:gd name="T43" fmla="*/ 175 h 251"/>
                  <a:gd name="T44" fmla="*/ 254 w 394"/>
                  <a:gd name="T45" fmla="*/ 173 h 251"/>
                  <a:gd name="T46" fmla="*/ 264 w 394"/>
                  <a:gd name="T47" fmla="*/ 171 h 251"/>
                  <a:gd name="T48" fmla="*/ 273 w 394"/>
                  <a:gd name="T49" fmla="*/ 184 h 251"/>
                  <a:gd name="T50" fmla="*/ 286 w 394"/>
                  <a:gd name="T51" fmla="*/ 201 h 251"/>
                  <a:gd name="T52" fmla="*/ 304 w 394"/>
                  <a:gd name="T53" fmla="*/ 216 h 251"/>
                  <a:gd name="T54" fmla="*/ 319 w 394"/>
                  <a:gd name="T55" fmla="*/ 225 h 251"/>
                  <a:gd name="T56" fmla="*/ 338 w 394"/>
                  <a:gd name="T57" fmla="*/ 233 h 251"/>
                  <a:gd name="T58" fmla="*/ 360 w 394"/>
                  <a:gd name="T59" fmla="*/ 235 h 251"/>
                  <a:gd name="T60" fmla="*/ 377 w 394"/>
                  <a:gd name="T61" fmla="*/ 230 h 251"/>
                  <a:gd name="T62" fmla="*/ 391 w 394"/>
                  <a:gd name="T63" fmla="*/ 214 h 251"/>
                  <a:gd name="T64" fmla="*/ 394 w 394"/>
                  <a:gd name="T65" fmla="*/ 196 h 251"/>
                  <a:gd name="T66" fmla="*/ 388 w 394"/>
                  <a:gd name="T67" fmla="*/ 180 h 251"/>
                  <a:gd name="T68" fmla="*/ 379 w 394"/>
                  <a:gd name="T69" fmla="*/ 157 h 251"/>
                  <a:gd name="T70" fmla="*/ 373 w 394"/>
                  <a:gd name="T71" fmla="*/ 136 h 251"/>
                  <a:gd name="T72" fmla="*/ 366 w 394"/>
                  <a:gd name="T73" fmla="*/ 123 h 251"/>
                  <a:gd name="T74" fmla="*/ 347 w 394"/>
                  <a:gd name="T75" fmla="*/ 106 h 251"/>
                  <a:gd name="T76" fmla="*/ 330 w 394"/>
                  <a:gd name="T77" fmla="*/ 100 h 251"/>
                  <a:gd name="T78" fmla="*/ 313 w 394"/>
                  <a:gd name="T79" fmla="*/ 97 h 251"/>
                  <a:gd name="T80" fmla="*/ 302 w 394"/>
                  <a:gd name="T81" fmla="*/ 99 h 251"/>
                  <a:gd name="T82" fmla="*/ 288 w 394"/>
                  <a:gd name="T83" fmla="*/ 73 h 251"/>
                  <a:gd name="T84" fmla="*/ 268 w 394"/>
                  <a:gd name="T85" fmla="*/ 51 h 251"/>
                  <a:gd name="T86" fmla="*/ 233 w 394"/>
                  <a:gd name="T87" fmla="*/ 28 h 251"/>
                  <a:gd name="T88" fmla="*/ 189 w 394"/>
                  <a:gd name="T89" fmla="*/ 10 h 251"/>
                  <a:gd name="T90" fmla="*/ 145 w 394"/>
                  <a:gd name="T91" fmla="*/ 0 h 251"/>
                  <a:gd name="T92" fmla="*/ 113 w 394"/>
                  <a:gd name="T93" fmla="*/ 4 h 251"/>
                  <a:gd name="T94" fmla="*/ 106 w 394"/>
                  <a:gd name="T95" fmla="*/ 15 h 251"/>
                  <a:gd name="T96" fmla="*/ 98 w 394"/>
                  <a:gd name="T97" fmla="*/ 25 h 251"/>
                  <a:gd name="T98" fmla="*/ 82 w 394"/>
                  <a:gd name="T99" fmla="*/ 35 h 251"/>
                  <a:gd name="T100" fmla="*/ 61 w 394"/>
                  <a:gd name="T101" fmla="*/ 45 h 251"/>
                  <a:gd name="T102" fmla="*/ 45 w 394"/>
                  <a:gd name="T103" fmla="*/ 54 h 251"/>
                  <a:gd name="T104" fmla="*/ 34 w 394"/>
                  <a:gd name="T105" fmla="*/ 65 h 251"/>
                  <a:gd name="T106" fmla="*/ 24 w 394"/>
                  <a:gd name="T107" fmla="*/ 82 h 251"/>
                  <a:gd name="T108" fmla="*/ 16 w 394"/>
                  <a:gd name="T109" fmla="*/ 99 h 251"/>
                  <a:gd name="T110" fmla="*/ 14 w 394"/>
                  <a:gd name="T111" fmla="*/ 117 h 251"/>
                  <a:gd name="T112" fmla="*/ 8 w 394"/>
                  <a:gd name="T113" fmla="*/ 139 h 251"/>
                  <a:gd name="T114" fmla="*/ 2 w 394"/>
                  <a:gd name="T115" fmla="*/ 163 h 251"/>
                  <a:gd name="T116" fmla="*/ 0 w 394"/>
                  <a:gd name="T117" fmla="*/ 191 h 251"/>
                  <a:gd name="T118" fmla="*/ 1 w 394"/>
                  <a:gd name="T119" fmla="*/ 213 h 251"/>
                  <a:gd name="T120" fmla="*/ 6 w 394"/>
                  <a:gd name="T121" fmla="*/ 234 h 251"/>
                  <a:gd name="T122" fmla="*/ 14 w 394"/>
                  <a:gd name="T123" fmla="*/ 251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94" h="251">
                    <a:moveTo>
                      <a:pt x="14" y="251"/>
                    </a:moveTo>
                    <a:lnTo>
                      <a:pt x="40" y="238"/>
                    </a:lnTo>
                    <a:lnTo>
                      <a:pt x="55" y="219"/>
                    </a:lnTo>
                    <a:lnTo>
                      <a:pt x="64" y="193"/>
                    </a:lnTo>
                    <a:lnTo>
                      <a:pt x="69" y="169"/>
                    </a:lnTo>
                    <a:lnTo>
                      <a:pt x="79" y="152"/>
                    </a:lnTo>
                    <a:lnTo>
                      <a:pt x="94" y="141"/>
                    </a:lnTo>
                    <a:lnTo>
                      <a:pt x="112" y="135"/>
                    </a:lnTo>
                    <a:lnTo>
                      <a:pt x="129" y="139"/>
                    </a:lnTo>
                    <a:lnTo>
                      <a:pt x="143" y="151"/>
                    </a:lnTo>
                    <a:lnTo>
                      <a:pt x="153" y="171"/>
                    </a:lnTo>
                    <a:lnTo>
                      <a:pt x="147" y="194"/>
                    </a:lnTo>
                    <a:lnTo>
                      <a:pt x="133" y="226"/>
                    </a:lnTo>
                    <a:lnTo>
                      <a:pt x="164" y="234"/>
                    </a:lnTo>
                    <a:lnTo>
                      <a:pt x="167" y="219"/>
                    </a:lnTo>
                    <a:lnTo>
                      <a:pt x="183" y="206"/>
                    </a:lnTo>
                    <a:lnTo>
                      <a:pt x="196" y="190"/>
                    </a:lnTo>
                    <a:lnTo>
                      <a:pt x="203" y="176"/>
                    </a:lnTo>
                    <a:lnTo>
                      <a:pt x="206" y="163"/>
                    </a:lnTo>
                    <a:lnTo>
                      <a:pt x="216" y="169"/>
                    </a:lnTo>
                    <a:lnTo>
                      <a:pt x="230" y="173"/>
                    </a:lnTo>
                    <a:lnTo>
                      <a:pt x="243" y="175"/>
                    </a:lnTo>
                    <a:lnTo>
                      <a:pt x="254" y="173"/>
                    </a:lnTo>
                    <a:lnTo>
                      <a:pt x="264" y="171"/>
                    </a:lnTo>
                    <a:lnTo>
                      <a:pt x="273" y="184"/>
                    </a:lnTo>
                    <a:lnTo>
                      <a:pt x="286" y="201"/>
                    </a:lnTo>
                    <a:lnTo>
                      <a:pt x="304" y="216"/>
                    </a:lnTo>
                    <a:lnTo>
                      <a:pt x="319" y="225"/>
                    </a:lnTo>
                    <a:lnTo>
                      <a:pt x="338" y="233"/>
                    </a:lnTo>
                    <a:lnTo>
                      <a:pt x="360" y="235"/>
                    </a:lnTo>
                    <a:lnTo>
                      <a:pt x="377" y="230"/>
                    </a:lnTo>
                    <a:lnTo>
                      <a:pt x="391" y="214"/>
                    </a:lnTo>
                    <a:lnTo>
                      <a:pt x="394" y="196"/>
                    </a:lnTo>
                    <a:lnTo>
                      <a:pt x="388" y="180"/>
                    </a:lnTo>
                    <a:lnTo>
                      <a:pt x="379" y="157"/>
                    </a:lnTo>
                    <a:lnTo>
                      <a:pt x="373" y="136"/>
                    </a:lnTo>
                    <a:lnTo>
                      <a:pt x="366" y="123"/>
                    </a:lnTo>
                    <a:lnTo>
                      <a:pt x="347" y="106"/>
                    </a:lnTo>
                    <a:lnTo>
                      <a:pt x="330" y="100"/>
                    </a:lnTo>
                    <a:lnTo>
                      <a:pt x="313" y="97"/>
                    </a:lnTo>
                    <a:lnTo>
                      <a:pt x="302" y="99"/>
                    </a:lnTo>
                    <a:lnTo>
                      <a:pt x="288" y="73"/>
                    </a:lnTo>
                    <a:lnTo>
                      <a:pt x="268" y="51"/>
                    </a:lnTo>
                    <a:lnTo>
                      <a:pt x="233" y="28"/>
                    </a:lnTo>
                    <a:lnTo>
                      <a:pt x="189" y="10"/>
                    </a:lnTo>
                    <a:lnTo>
                      <a:pt x="145" y="0"/>
                    </a:lnTo>
                    <a:lnTo>
                      <a:pt x="113" y="4"/>
                    </a:lnTo>
                    <a:lnTo>
                      <a:pt x="106" y="15"/>
                    </a:lnTo>
                    <a:lnTo>
                      <a:pt x="98" y="25"/>
                    </a:lnTo>
                    <a:lnTo>
                      <a:pt x="82" y="35"/>
                    </a:lnTo>
                    <a:lnTo>
                      <a:pt x="61" y="45"/>
                    </a:lnTo>
                    <a:lnTo>
                      <a:pt x="45" y="54"/>
                    </a:lnTo>
                    <a:lnTo>
                      <a:pt x="34" y="65"/>
                    </a:lnTo>
                    <a:lnTo>
                      <a:pt x="24" y="82"/>
                    </a:lnTo>
                    <a:lnTo>
                      <a:pt x="16" y="99"/>
                    </a:lnTo>
                    <a:lnTo>
                      <a:pt x="14" y="117"/>
                    </a:lnTo>
                    <a:lnTo>
                      <a:pt x="8" y="139"/>
                    </a:lnTo>
                    <a:lnTo>
                      <a:pt x="2" y="163"/>
                    </a:lnTo>
                    <a:lnTo>
                      <a:pt x="0" y="191"/>
                    </a:lnTo>
                    <a:lnTo>
                      <a:pt x="1" y="213"/>
                    </a:lnTo>
                    <a:lnTo>
                      <a:pt x="6" y="234"/>
                    </a:lnTo>
                    <a:lnTo>
                      <a:pt x="14" y="251"/>
                    </a:lnTo>
                    <a:close/>
                  </a:path>
                </a:pathLst>
              </a:custGeom>
              <a:solidFill>
                <a:srgbClr val="A0A0A0"/>
              </a:solidFill>
              <a:ln w="3175">
                <a:solidFill>
                  <a:srgbClr val="000000"/>
                </a:solidFill>
                <a:prstDash val="solid"/>
                <a:round/>
                <a:headEnd/>
                <a:tailEnd/>
              </a:ln>
            </p:spPr>
            <p:txBody>
              <a:bodyPr/>
              <a:lstStyle/>
              <a:p>
                <a:endParaRPr lang="en-US"/>
              </a:p>
            </p:txBody>
          </p:sp>
        </p:grpSp>
        <p:grpSp>
          <p:nvGrpSpPr>
            <p:cNvPr id="1213475" name="Group 35"/>
            <p:cNvGrpSpPr>
              <a:grpSpLocks/>
            </p:cNvGrpSpPr>
            <p:nvPr/>
          </p:nvGrpSpPr>
          <p:grpSpPr bwMode="auto">
            <a:xfrm>
              <a:off x="2439" y="1533"/>
              <a:ext cx="184" cy="56"/>
              <a:chOff x="2439" y="1533"/>
              <a:chExt cx="184" cy="56"/>
            </a:xfrm>
          </p:grpSpPr>
          <p:sp>
            <p:nvSpPr>
              <p:cNvPr id="1213476" name="Freeform 36"/>
              <p:cNvSpPr>
                <a:spLocks/>
              </p:cNvSpPr>
              <p:nvPr/>
            </p:nvSpPr>
            <p:spPr bwMode="auto">
              <a:xfrm>
                <a:off x="2439" y="1533"/>
                <a:ext cx="181" cy="43"/>
              </a:xfrm>
              <a:custGeom>
                <a:avLst/>
                <a:gdLst>
                  <a:gd name="T0" fmla="*/ 345 w 723"/>
                  <a:gd name="T1" fmla="*/ 0 h 171"/>
                  <a:gd name="T2" fmla="*/ 392 w 723"/>
                  <a:gd name="T3" fmla="*/ 7 h 171"/>
                  <a:gd name="T4" fmla="*/ 429 w 723"/>
                  <a:gd name="T5" fmla="*/ 20 h 171"/>
                  <a:gd name="T6" fmla="*/ 469 w 723"/>
                  <a:gd name="T7" fmla="*/ 37 h 171"/>
                  <a:gd name="T8" fmla="*/ 527 w 723"/>
                  <a:gd name="T9" fmla="*/ 54 h 171"/>
                  <a:gd name="T10" fmla="*/ 568 w 723"/>
                  <a:gd name="T11" fmla="*/ 54 h 171"/>
                  <a:gd name="T12" fmla="*/ 624 w 723"/>
                  <a:gd name="T13" fmla="*/ 67 h 171"/>
                  <a:gd name="T14" fmla="*/ 671 w 723"/>
                  <a:gd name="T15" fmla="*/ 81 h 171"/>
                  <a:gd name="T16" fmla="*/ 720 w 723"/>
                  <a:gd name="T17" fmla="*/ 100 h 171"/>
                  <a:gd name="T18" fmla="*/ 723 w 723"/>
                  <a:gd name="T19" fmla="*/ 124 h 171"/>
                  <a:gd name="T20" fmla="*/ 703 w 723"/>
                  <a:gd name="T21" fmla="*/ 149 h 171"/>
                  <a:gd name="T22" fmla="*/ 661 w 723"/>
                  <a:gd name="T23" fmla="*/ 166 h 171"/>
                  <a:gd name="T24" fmla="*/ 608 w 723"/>
                  <a:gd name="T25" fmla="*/ 169 h 171"/>
                  <a:gd name="T26" fmla="*/ 432 w 723"/>
                  <a:gd name="T27" fmla="*/ 171 h 171"/>
                  <a:gd name="T28" fmla="*/ 365 w 723"/>
                  <a:gd name="T29" fmla="*/ 166 h 171"/>
                  <a:gd name="T30" fmla="*/ 300 w 723"/>
                  <a:gd name="T31" fmla="*/ 160 h 171"/>
                  <a:gd name="T32" fmla="*/ 240 w 723"/>
                  <a:gd name="T33" fmla="*/ 143 h 171"/>
                  <a:gd name="T34" fmla="*/ 205 w 723"/>
                  <a:gd name="T35" fmla="*/ 135 h 171"/>
                  <a:gd name="T36" fmla="*/ 205 w 723"/>
                  <a:gd name="T37" fmla="*/ 157 h 171"/>
                  <a:gd name="T38" fmla="*/ 43 w 723"/>
                  <a:gd name="T39" fmla="*/ 158 h 171"/>
                  <a:gd name="T40" fmla="*/ 18 w 723"/>
                  <a:gd name="T41" fmla="*/ 136 h 171"/>
                  <a:gd name="T42" fmla="*/ 3 w 723"/>
                  <a:gd name="T43" fmla="*/ 100 h 171"/>
                  <a:gd name="T44" fmla="*/ 0 w 723"/>
                  <a:gd name="T45" fmla="*/ 73 h 171"/>
                  <a:gd name="T46" fmla="*/ 3 w 723"/>
                  <a:gd name="T47" fmla="*/ 34 h 171"/>
                  <a:gd name="T48" fmla="*/ 9 w 723"/>
                  <a:gd name="T49" fmla="*/ 6 h 171"/>
                  <a:gd name="T50" fmla="*/ 48 w 723"/>
                  <a:gd name="T51" fmla="*/ 6 h 171"/>
                  <a:gd name="T52" fmla="*/ 98 w 723"/>
                  <a:gd name="T53" fmla="*/ 24 h 171"/>
                  <a:gd name="T54" fmla="*/ 151 w 723"/>
                  <a:gd name="T55" fmla="*/ 41 h 171"/>
                  <a:gd name="T56" fmla="*/ 190 w 723"/>
                  <a:gd name="T57" fmla="*/ 42 h 171"/>
                  <a:gd name="T58" fmla="*/ 232 w 723"/>
                  <a:gd name="T59" fmla="*/ 34 h 171"/>
                  <a:gd name="T60" fmla="*/ 280 w 723"/>
                  <a:gd name="T61" fmla="*/ 24 h 171"/>
                  <a:gd name="T62" fmla="*/ 368 w 723"/>
                  <a:gd name="T63" fmla="*/ 36 h 171"/>
                  <a:gd name="T64" fmla="*/ 345 w 723"/>
                  <a:gd name="T65"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3" h="171">
                    <a:moveTo>
                      <a:pt x="345" y="0"/>
                    </a:moveTo>
                    <a:lnTo>
                      <a:pt x="392" y="7"/>
                    </a:lnTo>
                    <a:lnTo>
                      <a:pt x="429" y="20"/>
                    </a:lnTo>
                    <a:lnTo>
                      <a:pt x="469" y="37"/>
                    </a:lnTo>
                    <a:lnTo>
                      <a:pt x="527" y="54"/>
                    </a:lnTo>
                    <a:lnTo>
                      <a:pt x="568" y="54"/>
                    </a:lnTo>
                    <a:lnTo>
                      <a:pt x="624" y="67"/>
                    </a:lnTo>
                    <a:lnTo>
                      <a:pt x="671" y="81"/>
                    </a:lnTo>
                    <a:lnTo>
                      <a:pt x="720" y="100"/>
                    </a:lnTo>
                    <a:lnTo>
                      <a:pt x="723" y="124"/>
                    </a:lnTo>
                    <a:lnTo>
                      <a:pt x="703" y="149"/>
                    </a:lnTo>
                    <a:lnTo>
                      <a:pt x="661" y="166"/>
                    </a:lnTo>
                    <a:lnTo>
                      <a:pt x="608" y="169"/>
                    </a:lnTo>
                    <a:lnTo>
                      <a:pt x="432" y="171"/>
                    </a:lnTo>
                    <a:lnTo>
                      <a:pt x="365" y="166"/>
                    </a:lnTo>
                    <a:lnTo>
                      <a:pt x="300" y="160"/>
                    </a:lnTo>
                    <a:lnTo>
                      <a:pt x="240" y="143"/>
                    </a:lnTo>
                    <a:lnTo>
                      <a:pt x="205" y="135"/>
                    </a:lnTo>
                    <a:lnTo>
                      <a:pt x="205" y="157"/>
                    </a:lnTo>
                    <a:lnTo>
                      <a:pt x="43" y="158"/>
                    </a:lnTo>
                    <a:lnTo>
                      <a:pt x="18" y="136"/>
                    </a:lnTo>
                    <a:lnTo>
                      <a:pt x="3" y="100"/>
                    </a:lnTo>
                    <a:lnTo>
                      <a:pt x="0" y="73"/>
                    </a:lnTo>
                    <a:lnTo>
                      <a:pt x="3" y="34"/>
                    </a:lnTo>
                    <a:lnTo>
                      <a:pt x="9" y="6"/>
                    </a:lnTo>
                    <a:lnTo>
                      <a:pt x="48" y="6"/>
                    </a:lnTo>
                    <a:lnTo>
                      <a:pt x="98" y="24"/>
                    </a:lnTo>
                    <a:lnTo>
                      <a:pt x="151" y="41"/>
                    </a:lnTo>
                    <a:lnTo>
                      <a:pt x="190" y="42"/>
                    </a:lnTo>
                    <a:lnTo>
                      <a:pt x="232" y="34"/>
                    </a:lnTo>
                    <a:lnTo>
                      <a:pt x="280" y="24"/>
                    </a:lnTo>
                    <a:lnTo>
                      <a:pt x="368" y="36"/>
                    </a:lnTo>
                    <a:lnTo>
                      <a:pt x="345" y="0"/>
                    </a:lnTo>
                    <a:close/>
                  </a:path>
                </a:pathLst>
              </a:custGeom>
              <a:solidFill>
                <a:srgbClr val="606060"/>
              </a:solidFill>
              <a:ln w="3175">
                <a:solidFill>
                  <a:srgbClr val="000000"/>
                </a:solidFill>
                <a:prstDash val="solid"/>
                <a:round/>
                <a:headEnd/>
                <a:tailEnd/>
              </a:ln>
            </p:spPr>
            <p:txBody>
              <a:bodyPr/>
              <a:lstStyle/>
              <a:p>
                <a:endParaRPr lang="en-US"/>
              </a:p>
            </p:txBody>
          </p:sp>
          <p:sp>
            <p:nvSpPr>
              <p:cNvPr id="1213477" name="Freeform 37"/>
              <p:cNvSpPr>
                <a:spLocks/>
              </p:cNvSpPr>
              <p:nvPr/>
            </p:nvSpPr>
            <p:spPr bwMode="auto">
              <a:xfrm>
                <a:off x="2442" y="1546"/>
                <a:ext cx="181" cy="43"/>
              </a:xfrm>
              <a:custGeom>
                <a:avLst/>
                <a:gdLst>
                  <a:gd name="T0" fmla="*/ 345 w 723"/>
                  <a:gd name="T1" fmla="*/ 0 h 170"/>
                  <a:gd name="T2" fmla="*/ 392 w 723"/>
                  <a:gd name="T3" fmla="*/ 7 h 170"/>
                  <a:gd name="T4" fmla="*/ 429 w 723"/>
                  <a:gd name="T5" fmla="*/ 21 h 170"/>
                  <a:gd name="T6" fmla="*/ 469 w 723"/>
                  <a:gd name="T7" fmla="*/ 38 h 170"/>
                  <a:gd name="T8" fmla="*/ 527 w 723"/>
                  <a:gd name="T9" fmla="*/ 55 h 170"/>
                  <a:gd name="T10" fmla="*/ 567 w 723"/>
                  <a:gd name="T11" fmla="*/ 55 h 170"/>
                  <a:gd name="T12" fmla="*/ 624 w 723"/>
                  <a:gd name="T13" fmla="*/ 67 h 170"/>
                  <a:gd name="T14" fmla="*/ 671 w 723"/>
                  <a:gd name="T15" fmla="*/ 81 h 170"/>
                  <a:gd name="T16" fmla="*/ 720 w 723"/>
                  <a:gd name="T17" fmla="*/ 100 h 170"/>
                  <a:gd name="T18" fmla="*/ 723 w 723"/>
                  <a:gd name="T19" fmla="*/ 123 h 170"/>
                  <a:gd name="T20" fmla="*/ 703 w 723"/>
                  <a:gd name="T21" fmla="*/ 148 h 170"/>
                  <a:gd name="T22" fmla="*/ 661 w 723"/>
                  <a:gd name="T23" fmla="*/ 164 h 170"/>
                  <a:gd name="T24" fmla="*/ 608 w 723"/>
                  <a:gd name="T25" fmla="*/ 169 h 170"/>
                  <a:gd name="T26" fmla="*/ 432 w 723"/>
                  <a:gd name="T27" fmla="*/ 170 h 170"/>
                  <a:gd name="T28" fmla="*/ 364 w 723"/>
                  <a:gd name="T29" fmla="*/ 165 h 170"/>
                  <a:gd name="T30" fmla="*/ 301 w 723"/>
                  <a:gd name="T31" fmla="*/ 159 h 170"/>
                  <a:gd name="T32" fmla="*/ 240 w 723"/>
                  <a:gd name="T33" fmla="*/ 143 h 170"/>
                  <a:gd name="T34" fmla="*/ 205 w 723"/>
                  <a:gd name="T35" fmla="*/ 135 h 170"/>
                  <a:gd name="T36" fmla="*/ 205 w 723"/>
                  <a:gd name="T37" fmla="*/ 155 h 170"/>
                  <a:gd name="T38" fmla="*/ 43 w 723"/>
                  <a:gd name="T39" fmla="*/ 156 h 170"/>
                  <a:gd name="T40" fmla="*/ 18 w 723"/>
                  <a:gd name="T41" fmla="*/ 136 h 170"/>
                  <a:gd name="T42" fmla="*/ 3 w 723"/>
                  <a:gd name="T43" fmla="*/ 100 h 170"/>
                  <a:gd name="T44" fmla="*/ 0 w 723"/>
                  <a:gd name="T45" fmla="*/ 73 h 170"/>
                  <a:gd name="T46" fmla="*/ 3 w 723"/>
                  <a:gd name="T47" fmla="*/ 34 h 170"/>
                  <a:gd name="T48" fmla="*/ 9 w 723"/>
                  <a:gd name="T49" fmla="*/ 6 h 170"/>
                  <a:gd name="T50" fmla="*/ 48 w 723"/>
                  <a:gd name="T51" fmla="*/ 6 h 170"/>
                  <a:gd name="T52" fmla="*/ 98 w 723"/>
                  <a:gd name="T53" fmla="*/ 24 h 170"/>
                  <a:gd name="T54" fmla="*/ 151 w 723"/>
                  <a:gd name="T55" fmla="*/ 41 h 170"/>
                  <a:gd name="T56" fmla="*/ 190 w 723"/>
                  <a:gd name="T57" fmla="*/ 42 h 170"/>
                  <a:gd name="T58" fmla="*/ 232 w 723"/>
                  <a:gd name="T59" fmla="*/ 34 h 170"/>
                  <a:gd name="T60" fmla="*/ 280 w 723"/>
                  <a:gd name="T61" fmla="*/ 24 h 170"/>
                  <a:gd name="T62" fmla="*/ 367 w 723"/>
                  <a:gd name="T63" fmla="*/ 37 h 170"/>
                  <a:gd name="T64" fmla="*/ 345 w 723"/>
                  <a:gd name="T65"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3" h="170">
                    <a:moveTo>
                      <a:pt x="345" y="0"/>
                    </a:moveTo>
                    <a:lnTo>
                      <a:pt x="392" y="7"/>
                    </a:lnTo>
                    <a:lnTo>
                      <a:pt x="429" y="21"/>
                    </a:lnTo>
                    <a:lnTo>
                      <a:pt x="469" y="38"/>
                    </a:lnTo>
                    <a:lnTo>
                      <a:pt x="527" y="55"/>
                    </a:lnTo>
                    <a:lnTo>
                      <a:pt x="567" y="55"/>
                    </a:lnTo>
                    <a:lnTo>
                      <a:pt x="624" y="67"/>
                    </a:lnTo>
                    <a:lnTo>
                      <a:pt x="671" y="81"/>
                    </a:lnTo>
                    <a:lnTo>
                      <a:pt x="720" y="100"/>
                    </a:lnTo>
                    <a:lnTo>
                      <a:pt x="723" y="123"/>
                    </a:lnTo>
                    <a:lnTo>
                      <a:pt x="703" y="148"/>
                    </a:lnTo>
                    <a:lnTo>
                      <a:pt x="661" y="164"/>
                    </a:lnTo>
                    <a:lnTo>
                      <a:pt x="608" y="169"/>
                    </a:lnTo>
                    <a:lnTo>
                      <a:pt x="432" y="170"/>
                    </a:lnTo>
                    <a:lnTo>
                      <a:pt x="364" y="165"/>
                    </a:lnTo>
                    <a:lnTo>
                      <a:pt x="301" y="159"/>
                    </a:lnTo>
                    <a:lnTo>
                      <a:pt x="240" y="143"/>
                    </a:lnTo>
                    <a:lnTo>
                      <a:pt x="205" y="135"/>
                    </a:lnTo>
                    <a:lnTo>
                      <a:pt x="205" y="155"/>
                    </a:lnTo>
                    <a:lnTo>
                      <a:pt x="43" y="156"/>
                    </a:lnTo>
                    <a:lnTo>
                      <a:pt x="18" y="136"/>
                    </a:lnTo>
                    <a:lnTo>
                      <a:pt x="3" y="100"/>
                    </a:lnTo>
                    <a:lnTo>
                      <a:pt x="0" y="73"/>
                    </a:lnTo>
                    <a:lnTo>
                      <a:pt x="3" y="34"/>
                    </a:lnTo>
                    <a:lnTo>
                      <a:pt x="9" y="6"/>
                    </a:lnTo>
                    <a:lnTo>
                      <a:pt x="48" y="6"/>
                    </a:lnTo>
                    <a:lnTo>
                      <a:pt x="98" y="24"/>
                    </a:lnTo>
                    <a:lnTo>
                      <a:pt x="151" y="41"/>
                    </a:lnTo>
                    <a:lnTo>
                      <a:pt x="190" y="42"/>
                    </a:lnTo>
                    <a:lnTo>
                      <a:pt x="232" y="34"/>
                    </a:lnTo>
                    <a:lnTo>
                      <a:pt x="280" y="24"/>
                    </a:lnTo>
                    <a:lnTo>
                      <a:pt x="367" y="37"/>
                    </a:lnTo>
                    <a:lnTo>
                      <a:pt x="345" y="0"/>
                    </a:lnTo>
                    <a:close/>
                  </a:path>
                </a:pathLst>
              </a:custGeom>
              <a:solidFill>
                <a:srgbClr val="808080"/>
              </a:solidFill>
              <a:ln w="3175">
                <a:solidFill>
                  <a:srgbClr val="000000"/>
                </a:solidFill>
                <a:prstDash val="solid"/>
                <a:round/>
                <a:headEnd/>
                <a:tailEnd/>
              </a:ln>
            </p:spPr>
            <p:txBody>
              <a:bodyPr/>
              <a:lstStyle/>
              <a:p>
                <a:endParaRPr lang="en-US"/>
              </a:p>
            </p:txBody>
          </p:sp>
        </p:grpSp>
        <p:grpSp>
          <p:nvGrpSpPr>
            <p:cNvPr id="1213478" name="Group 38"/>
            <p:cNvGrpSpPr>
              <a:grpSpLocks/>
            </p:cNvGrpSpPr>
            <p:nvPr/>
          </p:nvGrpSpPr>
          <p:grpSpPr bwMode="auto">
            <a:xfrm>
              <a:off x="2387" y="1039"/>
              <a:ext cx="144" cy="522"/>
              <a:chOff x="2387" y="1039"/>
              <a:chExt cx="144" cy="522"/>
            </a:xfrm>
          </p:grpSpPr>
          <p:sp>
            <p:nvSpPr>
              <p:cNvPr id="1213479" name="Freeform 39"/>
              <p:cNvSpPr>
                <a:spLocks/>
              </p:cNvSpPr>
              <p:nvPr/>
            </p:nvSpPr>
            <p:spPr bwMode="auto">
              <a:xfrm>
                <a:off x="2387" y="1039"/>
                <a:ext cx="144" cy="522"/>
              </a:xfrm>
              <a:custGeom>
                <a:avLst/>
                <a:gdLst>
                  <a:gd name="T0" fmla="*/ 163 w 575"/>
                  <a:gd name="T1" fmla="*/ 0 h 2088"/>
                  <a:gd name="T2" fmla="*/ 223 w 575"/>
                  <a:gd name="T3" fmla="*/ 89 h 2088"/>
                  <a:gd name="T4" fmla="*/ 270 w 575"/>
                  <a:gd name="T5" fmla="*/ 171 h 2088"/>
                  <a:gd name="T6" fmla="*/ 291 w 575"/>
                  <a:gd name="T7" fmla="*/ 231 h 2088"/>
                  <a:gd name="T8" fmla="*/ 411 w 575"/>
                  <a:gd name="T9" fmla="*/ 491 h 2088"/>
                  <a:gd name="T10" fmla="*/ 459 w 575"/>
                  <a:gd name="T11" fmla="*/ 647 h 2088"/>
                  <a:gd name="T12" fmla="*/ 466 w 575"/>
                  <a:gd name="T13" fmla="*/ 796 h 2088"/>
                  <a:gd name="T14" fmla="*/ 473 w 575"/>
                  <a:gd name="T15" fmla="*/ 1006 h 2088"/>
                  <a:gd name="T16" fmla="*/ 480 w 575"/>
                  <a:gd name="T17" fmla="*/ 1123 h 2088"/>
                  <a:gd name="T18" fmla="*/ 504 w 575"/>
                  <a:gd name="T19" fmla="*/ 1214 h 2088"/>
                  <a:gd name="T20" fmla="*/ 516 w 575"/>
                  <a:gd name="T21" fmla="*/ 1293 h 2088"/>
                  <a:gd name="T22" fmla="*/ 514 w 575"/>
                  <a:gd name="T23" fmla="*/ 1368 h 2088"/>
                  <a:gd name="T24" fmla="*/ 496 w 575"/>
                  <a:gd name="T25" fmla="*/ 1423 h 2088"/>
                  <a:gd name="T26" fmla="*/ 487 w 575"/>
                  <a:gd name="T27" fmla="*/ 1490 h 2088"/>
                  <a:gd name="T28" fmla="*/ 493 w 575"/>
                  <a:gd name="T29" fmla="*/ 1598 h 2088"/>
                  <a:gd name="T30" fmla="*/ 497 w 575"/>
                  <a:gd name="T31" fmla="*/ 1783 h 2088"/>
                  <a:gd name="T32" fmla="*/ 507 w 575"/>
                  <a:gd name="T33" fmla="*/ 1871 h 2088"/>
                  <a:gd name="T34" fmla="*/ 536 w 575"/>
                  <a:gd name="T35" fmla="*/ 1952 h 2088"/>
                  <a:gd name="T36" fmla="*/ 575 w 575"/>
                  <a:gd name="T37" fmla="*/ 2034 h 2088"/>
                  <a:gd name="T38" fmla="*/ 500 w 575"/>
                  <a:gd name="T39" fmla="*/ 2061 h 2088"/>
                  <a:gd name="T40" fmla="*/ 418 w 575"/>
                  <a:gd name="T41" fmla="*/ 2088 h 2088"/>
                  <a:gd name="T42" fmla="*/ 358 w 575"/>
                  <a:gd name="T43" fmla="*/ 2082 h 2088"/>
                  <a:gd name="T44" fmla="*/ 235 w 575"/>
                  <a:gd name="T45" fmla="*/ 2054 h 2088"/>
                  <a:gd name="T46" fmla="*/ 220 w 575"/>
                  <a:gd name="T47" fmla="*/ 1955 h 2088"/>
                  <a:gd name="T48" fmla="*/ 210 w 575"/>
                  <a:gd name="T49" fmla="*/ 1870 h 2088"/>
                  <a:gd name="T50" fmla="*/ 216 w 575"/>
                  <a:gd name="T51" fmla="*/ 1811 h 2088"/>
                  <a:gd name="T52" fmla="*/ 226 w 575"/>
                  <a:gd name="T53" fmla="*/ 1729 h 2088"/>
                  <a:gd name="T54" fmla="*/ 216 w 575"/>
                  <a:gd name="T55" fmla="*/ 1654 h 2088"/>
                  <a:gd name="T56" fmla="*/ 189 w 575"/>
                  <a:gd name="T57" fmla="*/ 1579 h 2088"/>
                  <a:gd name="T58" fmla="*/ 170 w 575"/>
                  <a:gd name="T59" fmla="*/ 1524 h 2088"/>
                  <a:gd name="T60" fmla="*/ 163 w 575"/>
                  <a:gd name="T61" fmla="*/ 1435 h 2088"/>
                  <a:gd name="T62" fmla="*/ 149 w 575"/>
                  <a:gd name="T63" fmla="*/ 1389 h 2088"/>
                  <a:gd name="T64" fmla="*/ 136 w 575"/>
                  <a:gd name="T65" fmla="*/ 1218 h 2088"/>
                  <a:gd name="T66" fmla="*/ 115 w 575"/>
                  <a:gd name="T67" fmla="*/ 1082 h 2088"/>
                  <a:gd name="T68" fmla="*/ 101 w 575"/>
                  <a:gd name="T69" fmla="*/ 979 h 2088"/>
                  <a:gd name="T70" fmla="*/ 81 w 575"/>
                  <a:gd name="T71" fmla="*/ 938 h 2088"/>
                  <a:gd name="T72" fmla="*/ 59 w 575"/>
                  <a:gd name="T73" fmla="*/ 826 h 2088"/>
                  <a:gd name="T74" fmla="*/ 44 w 575"/>
                  <a:gd name="T75" fmla="*/ 695 h 2088"/>
                  <a:gd name="T76" fmla="*/ 50 w 575"/>
                  <a:gd name="T77" fmla="*/ 578 h 2088"/>
                  <a:gd name="T78" fmla="*/ 46 w 575"/>
                  <a:gd name="T79" fmla="*/ 503 h 2088"/>
                  <a:gd name="T80" fmla="*/ 26 w 575"/>
                  <a:gd name="T81" fmla="*/ 408 h 2088"/>
                  <a:gd name="T82" fmla="*/ 19 w 575"/>
                  <a:gd name="T83" fmla="*/ 319 h 2088"/>
                  <a:gd name="T84" fmla="*/ 10 w 575"/>
                  <a:gd name="T85" fmla="*/ 213 h 2088"/>
                  <a:gd name="T86" fmla="*/ 0 w 575"/>
                  <a:gd name="T87" fmla="*/ 123 h 2088"/>
                  <a:gd name="T88" fmla="*/ 16 w 575"/>
                  <a:gd name="T89" fmla="*/ 73 h 2088"/>
                  <a:gd name="T90" fmla="*/ 47 w 575"/>
                  <a:gd name="T91" fmla="*/ 38 h 2088"/>
                  <a:gd name="T92" fmla="*/ 97 w 575"/>
                  <a:gd name="T93" fmla="*/ 10 h 2088"/>
                  <a:gd name="T94" fmla="*/ 163 w 575"/>
                  <a:gd name="T95" fmla="*/ 0 h 2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75" h="2088">
                    <a:moveTo>
                      <a:pt x="163" y="0"/>
                    </a:moveTo>
                    <a:lnTo>
                      <a:pt x="223" y="89"/>
                    </a:lnTo>
                    <a:lnTo>
                      <a:pt x="270" y="171"/>
                    </a:lnTo>
                    <a:lnTo>
                      <a:pt x="291" y="231"/>
                    </a:lnTo>
                    <a:lnTo>
                      <a:pt x="411" y="491"/>
                    </a:lnTo>
                    <a:lnTo>
                      <a:pt x="459" y="647"/>
                    </a:lnTo>
                    <a:lnTo>
                      <a:pt x="466" y="796"/>
                    </a:lnTo>
                    <a:lnTo>
                      <a:pt x="473" y="1006"/>
                    </a:lnTo>
                    <a:lnTo>
                      <a:pt x="480" y="1123"/>
                    </a:lnTo>
                    <a:lnTo>
                      <a:pt x="504" y="1214"/>
                    </a:lnTo>
                    <a:lnTo>
                      <a:pt x="516" y="1293"/>
                    </a:lnTo>
                    <a:lnTo>
                      <a:pt x="514" y="1368"/>
                    </a:lnTo>
                    <a:lnTo>
                      <a:pt x="496" y="1423"/>
                    </a:lnTo>
                    <a:lnTo>
                      <a:pt x="487" y="1490"/>
                    </a:lnTo>
                    <a:lnTo>
                      <a:pt x="493" y="1598"/>
                    </a:lnTo>
                    <a:lnTo>
                      <a:pt x="497" y="1783"/>
                    </a:lnTo>
                    <a:lnTo>
                      <a:pt x="507" y="1871"/>
                    </a:lnTo>
                    <a:lnTo>
                      <a:pt x="536" y="1952"/>
                    </a:lnTo>
                    <a:lnTo>
                      <a:pt x="575" y="2034"/>
                    </a:lnTo>
                    <a:lnTo>
                      <a:pt x="500" y="2061"/>
                    </a:lnTo>
                    <a:lnTo>
                      <a:pt x="418" y="2088"/>
                    </a:lnTo>
                    <a:lnTo>
                      <a:pt x="358" y="2082"/>
                    </a:lnTo>
                    <a:lnTo>
                      <a:pt x="235" y="2054"/>
                    </a:lnTo>
                    <a:lnTo>
                      <a:pt x="220" y="1955"/>
                    </a:lnTo>
                    <a:lnTo>
                      <a:pt x="210" y="1870"/>
                    </a:lnTo>
                    <a:lnTo>
                      <a:pt x="216" y="1811"/>
                    </a:lnTo>
                    <a:lnTo>
                      <a:pt x="226" y="1729"/>
                    </a:lnTo>
                    <a:lnTo>
                      <a:pt x="216" y="1654"/>
                    </a:lnTo>
                    <a:lnTo>
                      <a:pt x="189" y="1579"/>
                    </a:lnTo>
                    <a:lnTo>
                      <a:pt x="170" y="1524"/>
                    </a:lnTo>
                    <a:lnTo>
                      <a:pt x="163" y="1435"/>
                    </a:lnTo>
                    <a:lnTo>
                      <a:pt x="149" y="1389"/>
                    </a:lnTo>
                    <a:lnTo>
                      <a:pt x="136" y="1218"/>
                    </a:lnTo>
                    <a:lnTo>
                      <a:pt x="115" y="1082"/>
                    </a:lnTo>
                    <a:lnTo>
                      <a:pt x="101" y="979"/>
                    </a:lnTo>
                    <a:lnTo>
                      <a:pt x="81" y="938"/>
                    </a:lnTo>
                    <a:lnTo>
                      <a:pt x="59" y="826"/>
                    </a:lnTo>
                    <a:lnTo>
                      <a:pt x="44" y="695"/>
                    </a:lnTo>
                    <a:lnTo>
                      <a:pt x="50" y="578"/>
                    </a:lnTo>
                    <a:lnTo>
                      <a:pt x="46" y="503"/>
                    </a:lnTo>
                    <a:lnTo>
                      <a:pt x="26" y="408"/>
                    </a:lnTo>
                    <a:lnTo>
                      <a:pt x="19" y="319"/>
                    </a:lnTo>
                    <a:lnTo>
                      <a:pt x="10" y="213"/>
                    </a:lnTo>
                    <a:lnTo>
                      <a:pt x="0" y="123"/>
                    </a:lnTo>
                    <a:lnTo>
                      <a:pt x="16" y="73"/>
                    </a:lnTo>
                    <a:lnTo>
                      <a:pt x="47" y="38"/>
                    </a:lnTo>
                    <a:lnTo>
                      <a:pt x="97" y="10"/>
                    </a:lnTo>
                    <a:lnTo>
                      <a:pt x="163" y="0"/>
                    </a:lnTo>
                    <a:close/>
                  </a:path>
                </a:pathLst>
              </a:custGeom>
              <a:solidFill>
                <a:srgbClr val="0000FF"/>
              </a:solidFill>
              <a:ln w="3175">
                <a:solidFill>
                  <a:srgbClr val="000000"/>
                </a:solidFill>
                <a:prstDash val="solid"/>
                <a:round/>
                <a:headEnd/>
                <a:tailEnd/>
              </a:ln>
            </p:spPr>
            <p:txBody>
              <a:bodyPr/>
              <a:lstStyle/>
              <a:p>
                <a:endParaRPr lang="en-US"/>
              </a:p>
            </p:txBody>
          </p:sp>
          <p:sp>
            <p:nvSpPr>
              <p:cNvPr id="1213480" name="Freeform 40"/>
              <p:cNvSpPr>
                <a:spLocks/>
              </p:cNvSpPr>
              <p:nvPr/>
            </p:nvSpPr>
            <p:spPr bwMode="auto">
              <a:xfrm>
                <a:off x="2406" y="1184"/>
                <a:ext cx="35" cy="216"/>
              </a:xfrm>
              <a:custGeom>
                <a:avLst/>
                <a:gdLst>
                  <a:gd name="T0" fmla="*/ 109 w 142"/>
                  <a:gd name="T1" fmla="*/ 864 h 864"/>
                  <a:gd name="T2" fmla="*/ 109 w 142"/>
                  <a:gd name="T3" fmla="*/ 749 h 864"/>
                  <a:gd name="T4" fmla="*/ 129 w 142"/>
                  <a:gd name="T5" fmla="*/ 688 h 864"/>
                  <a:gd name="T6" fmla="*/ 142 w 142"/>
                  <a:gd name="T7" fmla="*/ 633 h 864"/>
                  <a:gd name="T8" fmla="*/ 109 w 142"/>
                  <a:gd name="T9" fmla="*/ 573 h 864"/>
                  <a:gd name="T10" fmla="*/ 109 w 142"/>
                  <a:gd name="T11" fmla="*/ 545 h 864"/>
                  <a:gd name="T12" fmla="*/ 96 w 142"/>
                  <a:gd name="T13" fmla="*/ 498 h 864"/>
                  <a:gd name="T14" fmla="*/ 75 w 142"/>
                  <a:gd name="T15" fmla="*/ 455 h 864"/>
                  <a:gd name="T16" fmla="*/ 82 w 142"/>
                  <a:gd name="T17" fmla="*/ 394 h 864"/>
                  <a:gd name="T18" fmla="*/ 55 w 142"/>
                  <a:gd name="T19" fmla="*/ 360 h 864"/>
                  <a:gd name="T20" fmla="*/ 41 w 142"/>
                  <a:gd name="T21" fmla="*/ 298 h 864"/>
                  <a:gd name="T22" fmla="*/ 41 w 142"/>
                  <a:gd name="T23" fmla="*/ 231 h 864"/>
                  <a:gd name="T24" fmla="*/ 34 w 142"/>
                  <a:gd name="T25" fmla="*/ 163 h 864"/>
                  <a:gd name="T26" fmla="*/ 14 w 142"/>
                  <a:gd name="T27" fmla="*/ 95 h 864"/>
                  <a:gd name="T28" fmla="*/ 0 w 142"/>
                  <a:gd name="T29" fmla="*/ 21 h 864"/>
                  <a:gd name="T30" fmla="*/ 0 w 142"/>
                  <a:gd name="T31" fmla="*/ 0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2" h="864">
                    <a:moveTo>
                      <a:pt x="109" y="864"/>
                    </a:moveTo>
                    <a:lnTo>
                      <a:pt x="109" y="749"/>
                    </a:lnTo>
                    <a:lnTo>
                      <a:pt x="129" y="688"/>
                    </a:lnTo>
                    <a:lnTo>
                      <a:pt x="142" y="633"/>
                    </a:lnTo>
                    <a:lnTo>
                      <a:pt x="109" y="573"/>
                    </a:lnTo>
                    <a:lnTo>
                      <a:pt x="109" y="545"/>
                    </a:lnTo>
                    <a:lnTo>
                      <a:pt x="96" y="498"/>
                    </a:lnTo>
                    <a:lnTo>
                      <a:pt x="75" y="455"/>
                    </a:lnTo>
                    <a:lnTo>
                      <a:pt x="82" y="394"/>
                    </a:lnTo>
                    <a:lnTo>
                      <a:pt x="55" y="360"/>
                    </a:lnTo>
                    <a:lnTo>
                      <a:pt x="41" y="298"/>
                    </a:lnTo>
                    <a:lnTo>
                      <a:pt x="41" y="231"/>
                    </a:lnTo>
                    <a:lnTo>
                      <a:pt x="34" y="163"/>
                    </a:lnTo>
                    <a:lnTo>
                      <a:pt x="14" y="95"/>
                    </a:lnTo>
                    <a:lnTo>
                      <a:pt x="0" y="21"/>
                    </a:lnTo>
                    <a:lnTo>
                      <a:pt x="0"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213481" name="Group 41"/>
            <p:cNvGrpSpPr>
              <a:grpSpLocks/>
            </p:cNvGrpSpPr>
            <p:nvPr/>
          </p:nvGrpSpPr>
          <p:grpSpPr bwMode="auto">
            <a:xfrm>
              <a:off x="2415" y="1010"/>
              <a:ext cx="369" cy="284"/>
              <a:chOff x="2415" y="1010"/>
              <a:chExt cx="369" cy="284"/>
            </a:xfrm>
          </p:grpSpPr>
          <p:sp>
            <p:nvSpPr>
              <p:cNvPr id="1213482" name="Freeform 42"/>
              <p:cNvSpPr>
                <a:spLocks/>
              </p:cNvSpPr>
              <p:nvPr/>
            </p:nvSpPr>
            <p:spPr bwMode="auto">
              <a:xfrm>
                <a:off x="2639" y="1196"/>
                <a:ext cx="135" cy="75"/>
              </a:xfrm>
              <a:custGeom>
                <a:avLst/>
                <a:gdLst>
                  <a:gd name="T0" fmla="*/ 460 w 542"/>
                  <a:gd name="T1" fmla="*/ 0 h 302"/>
                  <a:gd name="T2" fmla="*/ 535 w 542"/>
                  <a:gd name="T3" fmla="*/ 54 h 302"/>
                  <a:gd name="T4" fmla="*/ 542 w 542"/>
                  <a:gd name="T5" fmla="*/ 81 h 302"/>
                  <a:gd name="T6" fmla="*/ 537 w 542"/>
                  <a:gd name="T7" fmla="*/ 122 h 302"/>
                  <a:gd name="T8" fmla="*/ 523 w 542"/>
                  <a:gd name="T9" fmla="*/ 156 h 302"/>
                  <a:gd name="T10" fmla="*/ 501 w 542"/>
                  <a:gd name="T11" fmla="*/ 188 h 302"/>
                  <a:gd name="T12" fmla="*/ 458 w 542"/>
                  <a:gd name="T13" fmla="*/ 221 h 302"/>
                  <a:gd name="T14" fmla="*/ 403 w 542"/>
                  <a:gd name="T15" fmla="*/ 250 h 302"/>
                  <a:gd name="T16" fmla="*/ 333 w 542"/>
                  <a:gd name="T17" fmla="*/ 279 h 302"/>
                  <a:gd name="T18" fmla="*/ 265 w 542"/>
                  <a:gd name="T19" fmla="*/ 297 h 302"/>
                  <a:gd name="T20" fmla="*/ 190 w 542"/>
                  <a:gd name="T21" fmla="*/ 302 h 302"/>
                  <a:gd name="T22" fmla="*/ 129 w 542"/>
                  <a:gd name="T23" fmla="*/ 298 h 302"/>
                  <a:gd name="T24" fmla="*/ 68 w 542"/>
                  <a:gd name="T25" fmla="*/ 271 h 302"/>
                  <a:gd name="T26" fmla="*/ 0 w 542"/>
                  <a:gd name="T27" fmla="*/ 238 h 302"/>
                  <a:gd name="T28" fmla="*/ 95 w 542"/>
                  <a:gd name="T29" fmla="*/ 257 h 302"/>
                  <a:gd name="T30" fmla="*/ 196 w 542"/>
                  <a:gd name="T31" fmla="*/ 264 h 302"/>
                  <a:gd name="T32" fmla="*/ 272 w 542"/>
                  <a:gd name="T33" fmla="*/ 238 h 302"/>
                  <a:gd name="T34" fmla="*/ 359 w 542"/>
                  <a:gd name="T35" fmla="*/ 197 h 302"/>
                  <a:gd name="T36" fmla="*/ 420 w 542"/>
                  <a:gd name="T37" fmla="*/ 135 h 302"/>
                  <a:gd name="T38" fmla="*/ 460 w 542"/>
                  <a:gd name="T3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42" h="302">
                    <a:moveTo>
                      <a:pt x="460" y="0"/>
                    </a:moveTo>
                    <a:lnTo>
                      <a:pt x="535" y="54"/>
                    </a:lnTo>
                    <a:lnTo>
                      <a:pt x="542" y="81"/>
                    </a:lnTo>
                    <a:lnTo>
                      <a:pt x="537" y="122"/>
                    </a:lnTo>
                    <a:lnTo>
                      <a:pt x="523" y="156"/>
                    </a:lnTo>
                    <a:lnTo>
                      <a:pt x="501" y="188"/>
                    </a:lnTo>
                    <a:lnTo>
                      <a:pt x="458" y="221"/>
                    </a:lnTo>
                    <a:lnTo>
                      <a:pt x="403" y="250"/>
                    </a:lnTo>
                    <a:lnTo>
                      <a:pt x="333" y="279"/>
                    </a:lnTo>
                    <a:lnTo>
                      <a:pt x="265" y="297"/>
                    </a:lnTo>
                    <a:lnTo>
                      <a:pt x="190" y="302"/>
                    </a:lnTo>
                    <a:lnTo>
                      <a:pt x="129" y="298"/>
                    </a:lnTo>
                    <a:lnTo>
                      <a:pt x="68" y="271"/>
                    </a:lnTo>
                    <a:lnTo>
                      <a:pt x="0" y="238"/>
                    </a:lnTo>
                    <a:lnTo>
                      <a:pt x="95" y="257"/>
                    </a:lnTo>
                    <a:lnTo>
                      <a:pt x="196" y="264"/>
                    </a:lnTo>
                    <a:lnTo>
                      <a:pt x="272" y="238"/>
                    </a:lnTo>
                    <a:lnTo>
                      <a:pt x="359" y="197"/>
                    </a:lnTo>
                    <a:lnTo>
                      <a:pt x="420" y="135"/>
                    </a:lnTo>
                    <a:lnTo>
                      <a:pt x="460" y="0"/>
                    </a:lnTo>
                    <a:close/>
                  </a:path>
                </a:pathLst>
              </a:custGeom>
              <a:solidFill>
                <a:srgbClr val="000080"/>
              </a:solidFill>
              <a:ln w="3175">
                <a:solidFill>
                  <a:srgbClr val="000000"/>
                </a:solidFill>
                <a:prstDash val="solid"/>
                <a:round/>
                <a:headEnd/>
                <a:tailEnd/>
              </a:ln>
            </p:spPr>
            <p:txBody>
              <a:bodyPr/>
              <a:lstStyle/>
              <a:p>
                <a:endParaRPr lang="en-US"/>
              </a:p>
            </p:txBody>
          </p:sp>
          <p:sp>
            <p:nvSpPr>
              <p:cNvPr id="1213483" name="Freeform 43"/>
              <p:cNvSpPr>
                <a:spLocks/>
              </p:cNvSpPr>
              <p:nvPr/>
            </p:nvSpPr>
            <p:spPr bwMode="auto">
              <a:xfrm>
                <a:off x="2727" y="1196"/>
                <a:ext cx="57" cy="57"/>
              </a:xfrm>
              <a:custGeom>
                <a:avLst/>
                <a:gdLst>
                  <a:gd name="T0" fmla="*/ 178 w 231"/>
                  <a:gd name="T1" fmla="*/ 6 h 230"/>
                  <a:gd name="T2" fmla="*/ 216 w 231"/>
                  <a:gd name="T3" fmla="*/ 0 h 230"/>
                  <a:gd name="T4" fmla="*/ 227 w 231"/>
                  <a:gd name="T5" fmla="*/ 13 h 230"/>
                  <a:gd name="T6" fmla="*/ 231 w 231"/>
                  <a:gd name="T7" fmla="*/ 35 h 230"/>
                  <a:gd name="T8" fmla="*/ 220 w 231"/>
                  <a:gd name="T9" fmla="*/ 66 h 230"/>
                  <a:gd name="T10" fmla="*/ 196 w 231"/>
                  <a:gd name="T11" fmla="*/ 81 h 230"/>
                  <a:gd name="T12" fmla="*/ 169 w 231"/>
                  <a:gd name="T13" fmla="*/ 84 h 230"/>
                  <a:gd name="T14" fmla="*/ 142 w 231"/>
                  <a:gd name="T15" fmla="*/ 149 h 230"/>
                  <a:gd name="T16" fmla="*/ 80 w 231"/>
                  <a:gd name="T17" fmla="*/ 191 h 230"/>
                  <a:gd name="T18" fmla="*/ 39 w 231"/>
                  <a:gd name="T19" fmla="*/ 216 h 230"/>
                  <a:gd name="T20" fmla="*/ 0 w 231"/>
                  <a:gd name="T21" fmla="*/ 230 h 230"/>
                  <a:gd name="T22" fmla="*/ 47 w 231"/>
                  <a:gd name="T23" fmla="*/ 175 h 230"/>
                  <a:gd name="T24" fmla="*/ 77 w 231"/>
                  <a:gd name="T25" fmla="*/ 145 h 230"/>
                  <a:gd name="T26" fmla="*/ 103 w 231"/>
                  <a:gd name="T27" fmla="*/ 106 h 230"/>
                  <a:gd name="T28" fmla="*/ 145 w 231"/>
                  <a:gd name="T29" fmla="*/ 55 h 230"/>
                  <a:gd name="T30" fmla="*/ 158 w 231"/>
                  <a:gd name="T31" fmla="*/ 44 h 230"/>
                  <a:gd name="T32" fmla="*/ 163 w 231"/>
                  <a:gd name="T33" fmla="*/ 31 h 230"/>
                  <a:gd name="T34" fmla="*/ 167 w 231"/>
                  <a:gd name="T35" fmla="*/ 19 h 230"/>
                  <a:gd name="T36" fmla="*/ 178 w 231"/>
                  <a:gd name="T37" fmla="*/ 6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1" h="230">
                    <a:moveTo>
                      <a:pt x="178" y="6"/>
                    </a:moveTo>
                    <a:lnTo>
                      <a:pt x="216" y="0"/>
                    </a:lnTo>
                    <a:lnTo>
                      <a:pt x="227" y="13"/>
                    </a:lnTo>
                    <a:lnTo>
                      <a:pt x="231" y="35"/>
                    </a:lnTo>
                    <a:lnTo>
                      <a:pt x="220" y="66"/>
                    </a:lnTo>
                    <a:lnTo>
                      <a:pt x="196" y="81"/>
                    </a:lnTo>
                    <a:lnTo>
                      <a:pt x="169" y="84"/>
                    </a:lnTo>
                    <a:lnTo>
                      <a:pt x="142" y="149"/>
                    </a:lnTo>
                    <a:lnTo>
                      <a:pt x="80" y="191"/>
                    </a:lnTo>
                    <a:lnTo>
                      <a:pt x="39" y="216"/>
                    </a:lnTo>
                    <a:lnTo>
                      <a:pt x="0" y="230"/>
                    </a:lnTo>
                    <a:lnTo>
                      <a:pt x="47" y="175"/>
                    </a:lnTo>
                    <a:lnTo>
                      <a:pt x="77" y="145"/>
                    </a:lnTo>
                    <a:lnTo>
                      <a:pt x="103" y="106"/>
                    </a:lnTo>
                    <a:lnTo>
                      <a:pt x="145" y="55"/>
                    </a:lnTo>
                    <a:lnTo>
                      <a:pt x="158" y="44"/>
                    </a:lnTo>
                    <a:lnTo>
                      <a:pt x="163" y="31"/>
                    </a:lnTo>
                    <a:lnTo>
                      <a:pt x="167" y="19"/>
                    </a:lnTo>
                    <a:lnTo>
                      <a:pt x="178" y="6"/>
                    </a:lnTo>
                    <a:close/>
                  </a:path>
                </a:pathLst>
              </a:custGeom>
              <a:solidFill>
                <a:srgbClr val="FF0000"/>
              </a:solidFill>
              <a:ln w="3175">
                <a:solidFill>
                  <a:srgbClr val="000000"/>
                </a:solidFill>
                <a:prstDash val="solid"/>
                <a:round/>
                <a:headEnd/>
                <a:tailEnd/>
              </a:ln>
            </p:spPr>
            <p:txBody>
              <a:bodyPr/>
              <a:lstStyle/>
              <a:p>
                <a:endParaRPr lang="en-US"/>
              </a:p>
            </p:txBody>
          </p:sp>
          <p:grpSp>
            <p:nvGrpSpPr>
              <p:cNvPr id="1213484" name="Group 44"/>
              <p:cNvGrpSpPr>
                <a:grpSpLocks/>
              </p:cNvGrpSpPr>
              <p:nvPr/>
            </p:nvGrpSpPr>
            <p:grpSpPr bwMode="auto">
              <a:xfrm>
                <a:off x="2415" y="1010"/>
                <a:ext cx="366" cy="284"/>
                <a:chOff x="2415" y="1010"/>
                <a:chExt cx="366" cy="284"/>
              </a:xfrm>
            </p:grpSpPr>
            <p:grpSp>
              <p:nvGrpSpPr>
                <p:cNvPr id="1213485" name="Group 45"/>
                <p:cNvGrpSpPr>
                  <a:grpSpLocks/>
                </p:cNvGrpSpPr>
                <p:nvPr/>
              </p:nvGrpSpPr>
              <p:grpSpPr bwMode="auto">
                <a:xfrm>
                  <a:off x="2415" y="1010"/>
                  <a:ext cx="366" cy="284"/>
                  <a:chOff x="2415" y="1010"/>
                  <a:chExt cx="366" cy="284"/>
                </a:xfrm>
              </p:grpSpPr>
              <p:grpSp>
                <p:nvGrpSpPr>
                  <p:cNvPr id="1213486" name="Group 46"/>
                  <p:cNvGrpSpPr>
                    <a:grpSpLocks/>
                  </p:cNvGrpSpPr>
                  <p:nvPr/>
                </p:nvGrpSpPr>
                <p:grpSpPr bwMode="auto">
                  <a:xfrm>
                    <a:off x="2415" y="1010"/>
                    <a:ext cx="366" cy="284"/>
                    <a:chOff x="2415" y="1010"/>
                    <a:chExt cx="366" cy="284"/>
                  </a:xfrm>
                </p:grpSpPr>
                <p:grpSp>
                  <p:nvGrpSpPr>
                    <p:cNvPr id="1213487" name="Group 47"/>
                    <p:cNvGrpSpPr>
                      <a:grpSpLocks/>
                    </p:cNvGrpSpPr>
                    <p:nvPr/>
                  </p:nvGrpSpPr>
                  <p:grpSpPr bwMode="auto">
                    <a:xfrm>
                      <a:off x="2479" y="1010"/>
                      <a:ext cx="60" cy="84"/>
                      <a:chOff x="2479" y="1010"/>
                      <a:chExt cx="60" cy="84"/>
                    </a:xfrm>
                  </p:grpSpPr>
                  <p:sp>
                    <p:nvSpPr>
                      <p:cNvPr id="1213488" name="Freeform 48"/>
                      <p:cNvSpPr>
                        <a:spLocks/>
                      </p:cNvSpPr>
                      <p:nvPr/>
                    </p:nvSpPr>
                    <p:spPr bwMode="auto">
                      <a:xfrm>
                        <a:off x="2479" y="1010"/>
                        <a:ext cx="60" cy="84"/>
                      </a:xfrm>
                      <a:custGeom>
                        <a:avLst/>
                        <a:gdLst>
                          <a:gd name="T0" fmla="*/ 242 w 242"/>
                          <a:gd name="T1" fmla="*/ 207 h 336"/>
                          <a:gd name="T2" fmla="*/ 204 w 242"/>
                          <a:gd name="T3" fmla="*/ 178 h 336"/>
                          <a:gd name="T4" fmla="*/ 188 w 242"/>
                          <a:gd name="T5" fmla="*/ 154 h 336"/>
                          <a:gd name="T6" fmla="*/ 194 w 242"/>
                          <a:gd name="T7" fmla="*/ 132 h 336"/>
                          <a:gd name="T8" fmla="*/ 195 w 242"/>
                          <a:gd name="T9" fmla="*/ 115 h 336"/>
                          <a:gd name="T10" fmla="*/ 189 w 242"/>
                          <a:gd name="T11" fmla="*/ 101 h 336"/>
                          <a:gd name="T12" fmla="*/ 178 w 242"/>
                          <a:gd name="T13" fmla="*/ 96 h 336"/>
                          <a:gd name="T14" fmla="*/ 187 w 242"/>
                          <a:gd name="T15" fmla="*/ 82 h 336"/>
                          <a:gd name="T16" fmla="*/ 185 w 242"/>
                          <a:gd name="T17" fmla="*/ 66 h 336"/>
                          <a:gd name="T18" fmla="*/ 175 w 242"/>
                          <a:gd name="T19" fmla="*/ 53 h 336"/>
                          <a:gd name="T20" fmla="*/ 163 w 242"/>
                          <a:gd name="T21" fmla="*/ 48 h 336"/>
                          <a:gd name="T22" fmla="*/ 150 w 242"/>
                          <a:gd name="T23" fmla="*/ 44 h 336"/>
                          <a:gd name="T24" fmla="*/ 137 w 242"/>
                          <a:gd name="T25" fmla="*/ 47 h 336"/>
                          <a:gd name="T26" fmla="*/ 142 w 242"/>
                          <a:gd name="T27" fmla="*/ 34 h 336"/>
                          <a:gd name="T28" fmla="*/ 139 w 242"/>
                          <a:gd name="T29" fmla="*/ 19 h 336"/>
                          <a:gd name="T30" fmla="*/ 132 w 242"/>
                          <a:gd name="T31" fmla="*/ 14 h 336"/>
                          <a:gd name="T32" fmla="*/ 121 w 242"/>
                          <a:gd name="T33" fmla="*/ 10 h 336"/>
                          <a:gd name="T34" fmla="*/ 109 w 242"/>
                          <a:gd name="T35" fmla="*/ 11 h 336"/>
                          <a:gd name="T36" fmla="*/ 98 w 242"/>
                          <a:gd name="T37" fmla="*/ 17 h 336"/>
                          <a:gd name="T38" fmla="*/ 89 w 242"/>
                          <a:gd name="T39" fmla="*/ 3 h 336"/>
                          <a:gd name="T40" fmla="*/ 72 w 242"/>
                          <a:gd name="T41" fmla="*/ 0 h 336"/>
                          <a:gd name="T42" fmla="*/ 50 w 242"/>
                          <a:gd name="T43" fmla="*/ 0 h 336"/>
                          <a:gd name="T44" fmla="*/ 26 w 242"/>
                          <a:gd name="T45" fmla="*/ 8 h 336"/>
                          <a:gd name="T46" fmla="*/ 11 w 242"/>
                          <a:gd name="T47" fmla="*/ 22 h 336"/>
                          <a:gd name="T48" fmla="*/ 2 w 242"/>
                          <a:gd name="T49" fmla="*/ 35 h 336"/>
                          <a:gd name="T50" fmla="*/ 0 w 242"/>
                          <a:gd name="T51" fmla="*/ 55 h 336"/>
                          <a:gd name="T52" fmla="*/ 3 w 242"/>
                          <a:gd name="T53" fmla="*/ 75 h 336"/>
                          <a:gd name="T54" fmla="*/ 11 w 242"/>
                          <a:gd name="T55" fmla="*/ 98 h 336"/>
                          <a:gd name="T56" fmla="*/ 18 w 242"/>
                          <a:gd name="T57" fmla="*/ 124 h 336"/>
                          <a:gd name="T58" fmla="*/ 30 w 242"/>
                          <a:gd name="T59" fmla="*/ 150 h 336"/>
                          <a:gd name="T60" fmla="*/ 50 w 242"/>
                          <a:gd name="T61" fmla="*/ 171 h 336"/>
                          <a:gd name="T62" fmla="*/ 88 w 242"/>
                          <a:gd name="T63" fmla="*/ 198 h 336"/>
                          <a:gd name="T64" fmla="*/ 128 w 242"/>
                          <a:gd name="T65" fmla="*/ 215 h 336"/>
                          <a:gd name="T66" fmla="*/ 169 w 242"/>
                          <a:gd name="T67" fmla="*/ 228 h 336"/>
                          <a:gd name="T68" fmla="*/ 215 w 242"/>
                          <a:gd name="T69" fmla="*/ 280 h 336"/>
                          <a:gd name="T70" fmla="*/ 234 w 242"/>
                          <a:gd name="T71" fmla="*/ 336 h 336"/>
                          <a:gd name="T72" fmla="*/ 242 w 242"/>
                          <a:gd name="T73" fmla="*/ 207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42" h="336">
                            <a:moveTo>
                              <a:pt x="242" y="207"/>
                            </a:moveTo>
                            <a:lnTo>
                              <a:pt x="204" y="178"/>
                            </a:lnTo>
                            <a:lnTo>
                              <a:pt x="188" y="154"/>
                            </a:lnTo>
                            <a:lnTo>
                              <a:pt x="194" y="132"/>
                            </a:lnTo>
                            <a:lnTo>
                              <a:pt x="195" y="115"/>
                            </a:lnTo>
                            <a:lnTo>
                              <a:pt x="189" y="101"/>
                            </a:lnTo>
                            <a:lnTo>
                              <a:pt x="178" y="96"/>
                            </a:lnTo>
                            <a:lnTo>
                              <a:pt x="187" y="82"/>
                            </a:lnTo>
                            <a:lnTo>
                              <a:pt x="185" y="66"/>
                            </a:lnTo>
                            <a:lnTo>
                              <a:pt x="175" y="53"/>
                            </a:lnTo>
                            <a:lnTo>
                              <a:pt x="163" y="48"/>
                            </a:lnTo>
                            <a:lnTo>
                              <a:pt x="150" y="44"/>
                            </a:lnTo>
                            <a:lnTo>
                              <a:pt x="137" y="47"/>
                            </a:lnTo>
                            <a:lnTo>
                              <a:pt x="142" y="34"/>
                            </a:lnTo>
                            <a:lnTo>
                              <a:pt x="139" y="19"/>
                            </a:lnTo>
                            <a:lnTo>
                              <a:pt x="132" y="14"/>
                            </a:lnTo>
                            <a:lnTo>
                              <a:pt x="121" y="10"/>
                            </a:lnTo>
                            <a:lnTo>
                              <a:pt x="109" y="11"/>
                            </a:lnTo>
                            <a:lnTo>
                              <a:pt x="98" y="17"/>
                            </a:lnTo>
                            <a:lnTo>
                              <a:pt x="89" y="3"/>
                            </a:lnTo>
                            <a:lnTo>
                              <a:pt x="72" y="0"/>
                            </a:lnTo>
                            <a:lnTo>
                              <a:pt x="50" y="0"/>
                            </a:lnTo>
                            <a:lnTo>
                              <a:pt x="26" y="8"/>
                            </a:lnTo>
                            <a:lnTo>
                              <a:pt x="11" y="22"/>
                            </a:lnTo>
                            <a:lnTo>
                              <a:pt x="2" y="35"/>
                            </a:lnTo>
                            <a:lnTo>
                              <a:pt x="0" y="55"/>
                            </a:lnTo>
                            <a:lnTo>
                              <a:pt x="3" y="75"/>
                            </a:lnTo>
                            <a:lnTo>
                              <a:pt x="11" y="98"/>
                            </a:lnTo>
                            <a:lnTo>
                              <a:pt x="18" y="124"/>
                            </a:lnTo>
                            <a:lnTo>
                              <a:pt x="30" y="150"/>
                            </a:lnTo>
                            <a:lnTo>
                              <a:pt x="50" y="171"/>
                            </a:lnTo>
                            <a:lnTo>
                              <a:pt x="88" y="198"/>
                            </a:lnTo>
                            <a:lnTo>
                              <a:pt x="128" y="215"/>
                            </a:lnTo>
                            <a:lnTo>
                              <a:pt x="169" y="228"/>
                            </a:lnTo>
                            <a:lnTo>
                              <a:pt x="215" y="280"/>
                            </a:lnTo>
                            <a:lnTo>
                              <a:pt x="234" y="336"/>
                            </a:lnTo>
                            <a:lnTo>
                              <a:pt x="242" y="207"/>
                            </a:lnTo>
                            <a:close/>
                          </a:path>
                        </a:pathLst>
                      </a:custGeom>
                      <a:solidFill>
                        <a:srgbClr val="E0A080"/>
                      </a:solidFill>
                      <a:ln w="3175">
                        <a:solidFill>
                          <a:srgbClr val="000000"/>
                        </a:solidFill>
                        <a:prstDash val="solid"/>
                        <a:round/>
                        <a:headEnd/>
                        <a:tailEnd/>
                      </a:ln>
                    </p:spPr>
                    <p:txBody>
                      <a:bodyPr/>
                      <a:lstStyle/>
                      <a:p>
                        <a:endParaRPr lang="en-US"/>
                      </a:p>
                    </p:txBody>
                  </p:sp>
                  <p:sp>
                    <p:nvSpPr>
                      <p:cNvPr id="1213489" name="Freeform 49"/>
                      <p:cNvSpPr>
                        <a:spLocks/>
                      </p:cNvSpPr>
                      <p:nvPr/>
                    </p:nvSpPr>
                    <p:spPr bwMode="auto">
                      <a:xfrm>
                        <a:off x="2491" y="1015"/>
                        <a:ext cx="13" cy="16"/>
                      </a:xfrm>
                      <a:custGeom>
                        <a:avLst/>
                        <a:gdLst>
                          <a:gd name="T0" fmla="*/ 2 w 50"/>
                          <a:gd name="T1" fmla="*/ 64 h 64"/>
                          <a:gd name="T2" fmla="*/ 0 w 50"/>
                          <a:gd name="T3" fmla="*/ 46 h 64"/>
                          <a:gd name="T4" fmla="*/ 1 w 50"/>
                          <a:gd name="T5" fmla="*/ 28 h 64"/>
                          <a:gd name="T6" fmla="*/ 9 w 50"/>
                          <a:gd name="T7" fmla="*/ 14 h 64"/>
                          <a:gd name="T8" fmla="*/ 19 w 50"/>
                          <a:gd name="T9" fmla="*/ 7 h 64"/>
                          <a:gd name="T10" fmla="*/ 31 w 50"/>
                          <a:gd name="T11" fmla="*/ 3 h 64"/>
                          <a:gd name="T12" fmla="*/ 39 w 50"/>
                          <a:gd name="T13" fmla="*/ 4 h 64"/>
                          <a:gd name="T14" fmla="*/ 50 w 50"/>
                          <a:gd name="T15" fmla="*/ 0 h 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 h="64">
                            <a:moveTo>
                              <a:pt x="2" y="64"/>
                            </a:moveTo>
                            <a:lnTo>
                              <a:pt x="0" y="46"/>
                            </a:lnTo>
                            <a:lnTo>
                              <a:pt x="1" y="28"/>
                            </a:lnTo>
                            <a:lnTo>
                              <a:pt x="9" y="14"/>
                            </a:lnTo>
                            <a:lnTo>
                              <a:pt x="19" y="7"/>
                            </a:lnTo>
                            <a:lnTo>
                              <a:pt x="31" y="3"/>
                            </a:lnTo>
                            <a:lnTo>
                              <a:pt x="39" y="4"/>
                            </a:lnTo>
                            <a:lnTo>
                              <a:pt x="50"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90" name="Freeform 50"/>
                      <p:cNvSpPr>
                        <a:spLocks/>
                      </p:cNvSpPr>
                      <p:nvPr/>
                    </p:nvSpPr>
                    <p:spPr bwMode="auto">
                      <a:xfrm>
                        <a:off x="2501" y="1022"/>
                        <a:ext cx="10" cy="16"/>
                      </a:xfrm>
                      <a:custGeom>
                        <a:avLst/>
                        <a:gdLst>
                          <a:gd name="T0" fmla="*/ 41 w 41"/>
                          <a:gd name="T1" fmla="*/ 0 h 64"/>
                          <a:gd name="T2" fmla="*/ 22 w 41"/>
                          <a:gd name="T3" fmla="*/ 3 h 64"/>
                          <a:gd name="T4" fmla="*/ 8 w 41"/>
                          <a:gd name="T5" fmla="*/ 10 h 64"/>
                          <a:gd name="T6" fmla="*/ 0 w 41"/>
                          <a:gd name="T7" fmla="*/ 23 h 64"/>
                          <a:gd name="T8" fmla="*/ 2 w 41"/>
                          <a:gd name="T9" fmla="*/ 34 h 64"/>
                          <a:gd name="T10" fmla="*/ 12 w 41"/>
                          <a:gd name="T11" fmla="*/ 48 h 64"/>
                          <a:gd name="T12" fmla="*/ 16 w 41"/>
                          <a:gd name="T13" fmla="*/ 64 h 64"/>
                        </a:gdLst>
                        <a:ahLst/>
                        <a:cxnLst>
                          <a:cxn ang="0">
                            <a:pos x="T0" y="T1"/>
                          </a:cxn>
                          <a:cxn ang="0">
                            <a:pos x="T2" y="T3"/>
                          </a:cxn>
                          <a:cxn ang="0">
                            <a:pos x="T4" y="T5"/>
                          </a:cxn>
                          <a:cxn ang="0">
                            <a:pos x="T6" y="T7"/>
                          </a:cxn>
                          <a:cxn ang="0">
                            <a:pos x="T8" y="T9"/>
                          </a:cxn>
                          <a:cxn ang="0">
                            <a:pos x="T10" y="T11"/>
                          </a:cxn>
                          <a:cxn ang="0">
                            <a:pos x="T12" y="T13"/>
                          </a:cxn>
                        </a:cxnLst>
                        <a:rect l="0" t="0" r="r" b="b"/>
                        <a:pathLst>
                          <a:path w="41" h="64">
                            <a:moveTo>
                              <a:pt x="41" y="0"/>
                            </a:moveTo>
                            <a:lnTo>
                              <a:pt x="22" y="3"/>
                            </a:lnTo>
                            <a:lnTo>
                              <a:pt x="8" y="10"/>
                            </a:lnTo>
                            <a:lnTo>
                              <a:pt x="0" y="23"/>
                            </a:lnTo>
                            <a:lnTo>
                              <a:pt x="2" y="34"/>
                            </a:lnTo>
                            <a:lnTo>
                              <a:pt x="12" y="48"/>
                            </a:lnTo>
                            <a:lnTo>
                              <a:pt x="16" y="64"/>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91" name="Freeform 51"/>
                      <p:cNvSpPr>
                        <a:spLocks/>
                      </p:cNvSpPr>
                      <p:nvPr/>
                    </p:nvSpPr>
                    <p:spPr bwMode="auto">
                      <a:xfrm>
                        <a:off x="2511" y="1032"/>
                        <a:ext cx="11" cy="13"/>
                      </a:xfrm>
                      <a:custGeom>
                        <a:avLst/>
                        <a:gdLst>
                          <a:gd name="T0" fmla="*/ 44 w 44"/>
                          <a:gd name="T1" fmla="*/ 5 h 51"/>
                          <a:gd name="T2" fmla="*/ 28 w 44"/>
                          <a:gd name="T3" fmla="*/ 0 h 51"/>
                          <a:gd name="T4" fmla="*/ 13 w 44"/>
                          <a:gd name="T5" fmla="*/ 3 h 51"/>
                          <a:gd name="T6" fmla="*/ 3 w 44"/>
                          <a:gd name="T7" fmla="*/ 12 h 51"/>
                          <a:gd name="T8" fmla="*/ 0 w 44"/>
                          <a:gd name="T9" fmla="*/ 26 h 51"/>
                          <a:gd name="T10" fmla="*/ 5 w 44"/>
                          <a:gd name="T11" fmla="*/ 37 h 51"/>
                          <a:gd name="T12" fmla="*/ 13 w 44"/>
                          <a:gd name="T13" fmla="*/ 51 h 51"/>
                        </a:gdLst>
                        <a:ahLst/>
                        <a:cxnLst>
                          <a:cxn ang="0">
                            <a:pos x="T0" y="T1"/>
                          </a:cxn>
                          <a:cxn ang="0">
                            <a:pos x="T2" y="T3"/>
                          </a:cxn>
                          <a:cxn ang="0">
                            <a:pos x="T4" y="T5"/>
                          </a:cxn>
                          <a:cxn ang="0">
                            <a:pos x="T6" y="T7"/>
                          </a:cxn>
                          <a:cxn ang="0">
                            <a:pos x="T8" y="T9"/>
                          </a:cxn>
                          <a:cxn ang="0">
                            <a:pos x="T10" y="T11"/>
                          </a:cxn>
                          <a:cxn ang="0">
                            <a:pos x="T12" y="T13"/>
                          </a:cxn>
                        </a:cxnLst>
                        <a:rect l="0" t="0" r="r" b="b"/>
                        <a:pathLst>
                          <a:path w="44" h="51">
                            <a:moveTo>
                              <a:pt x="44" y="5"/>
                            </a:moveTo>
                            <a:lnTo>
                              <a:pt x="28" y="0"/>
                            </a:lnTo>
                            <a:lnTo>
                              <a:pt x="13" y="3"/>
                            </a:lnTo>
                            <a:lnTo>
                              <a:pt x="3" y="12"/>
                            </a:lnTo>
                            <a:lnTo>
                              <a:pt x="0" y="26"/>
                            </a:lnTo>
                            <a:lnTo>
                              <a:pt x="5" y="37"/>
                            </a:lnTo>
                            <a:lnTo>
                              <a:pt x="13" y="51"/>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213492" name="Freeform 52"/>
                    <p:cNvSpPr>
                      <a:spLocks/>
                    </p:cNvSpPr>
                    <p:nvPr/>
                  </p:nvSpPr>
                  <p:spPr bwMode="auto">
                    <a:xfrm>
                      <a:off x="2415" y="1026"/>
                      <a:ext cx="366" cy="268"/>
                    </a:xfrm>
                    <a:custGeom>
                      <a:avLst/>
                      <a:gdLst>
                        <a:gd name="T0" fmla="*/ 563 w 1461"/>
                        <a:gd name="T1" fmla="*/ 825 h 1073"/>
                        <a:gd name="T2" fmla="*/ 515 w 1461"/>
                        <a:gd name="T3" fmla="*/ 888 h 1073"/>
                        <a:gd name="T4" fmla="*/ 471 w 1461"/>
                        <a:gd name="T5" fmla="*/ 925 h 1073"/>
                        <a:gd name="T6" fmla="*/ 414 w 1461"/>
                        <a:gd name="T7" fmla="*/ 957 h 1073"/>
                        <a:gd name="T8" fmla="*/ 402 w 1461"/>
                        <a:gd name="T9" fmla="*/ 997 h 1073"/>
                        <a:gd name="T10" fmla="*/ 376 w 1461"/>
                        <a:gd name="T11" fmla="*/ 1027 h 1073"/>
                        <a:gd name="T12" fmla="*/ 354 w 1461"/>
                        <a:gd name="T13" fmla="*/ 1073 h 1073"/>
                        <a:gd name="T14" fmla="*/ 338 w 1461"/>
                        <a:gd name="T15" fmla="*/ 950 h 1073"/>
                        <a:gd name="T16" fmla="*/ 318 w 1461"/>
                        <a:gd name="T17" fmla="*/ 869 h 1073"/>
                        <a:gd name="T18" fmla="*/ 338 w 1461"/>
                        <a:gd name="T19" fmla="*/ 726 h 1073"/>
                        <a:gd name="T20" fmla="*/ 304 w 1461"/>
                        <a:gd name="T21" fmla="*/ 652 h 1073"/>
                        <a:gd name="T22" fmla="*/ 257 w 1461"/>
                        <a:gd name="T23" fmla="*/ 516 h 1073"/>
                        <a:gd name="T24" fmla="*/ 170 w 1461"/>
                        <a:gd name="T25" fmla="*/ 365 h 1073"/>
                        <a:gd name="T26" fmla="*/ 144 w 1461"/>
                        <a:gd name="T27" fmla="*/ 270 h 1073"/>
                        <a:gd name="T28" fmla="*/ 96 w 1461"/>
                        <a:gd name="T29" fmla="*/ 155 h 1073"/>
                        <a:gd name="T30" fmla="*/ 42 w 1461"/>
                        <a:gd name="T31" fmla="*/ 74 h 1073"/>
                        <a:gd name="T32" fmla="*/ 0 w 1461"/>
                        <a:gd name="T33" fmla="*/ 42 h 1073"/>
                        <a:gd name="T34" fmla="*/ 49 w 1461"/>
                        <a:gd name="T35" fmla="*/ 15 h 1073"/>
                        <a:gd name="T36" fmla="*/ 115 w 1461"/>
                        <a:gd name="T37" fmla="*/ 0 h 1073"/>
                        <a:gd name="T38" fmla="*/ 194 w 1461"/>
                        <a:gd name="T39" fmla="*/ 9 h 1073"/>
                        <a:gd name="T40" fmla="*/ 273 w 1461"/>
                        <a:gd name="T41" fmla="*/ 33 h 1073"/>
                        <a:gd name="T42" fmla="*/ 347 w 1461"/>
                        <a:gd name="T43" fmla="*/ 66 h 1073"/>
                        <a:gd name="T44" fmla="*/ 400 w 1461"/>
                        <a:gd name="T45" fmla="*/ 94 h 1073"/>
                        <a:gd name="T46" fmla="*/ 422 w 1461"/>
                        <a:gd name="T47" fmla="*/ 84 h 1073"/>
                        <a:gd name="T48" fmla="*/ 456 w 1461"/>
                        <a:gd name="T49" fmla="*/ 64 h 1073"/>
                        <a:gd name="T50" fmla="*/ 461 w 1461"/>
                        <a:gd name="T51" fmla="*/ 18 h 1073"/>
                        <a:gd name="T52" fmla="*/ 493 w 1461"/>
                        <a:gd name="T53" fmla="*/ 43 h 1073"/>
                        <a:gd name="T54" fmla="*/ 536 w 1461"/>
                        <a:gd name="T55" fmla="*/ 52 h 1073"/>
                        <a:gd name="T56" fmla="*/ 594 w 1461"/>
                        <a:gd name="T57" fmla="*/ 64 h 1073"/>
                        <a:gd name="T58" fmla="*/ 649 w 1461"/>
                        <a:gd name="T59" fmla="*/ 70 h 1073"/>
                        <a:gd name="T60" fmla="*/ 702 w 1461"/>
                        <a:gd name="T61" fmla="*/ 76 h 1073"/>
                        <a:gd name="T62" fmla="*/ 776 w 1461"/>
                        <a:gd name="T63" fmla="*/ 74 h 1073"/>
                        <a:gd name="T64" fmla="*/ 840 w 1461"/>
                        <a:gd name="T65" fmla="*/ 99 h 1073"/>
                        <a:gd name="T66" fmla="*/ 893 w 1461"/>
                        <a:gd name="T67" fmla="*/ 145 h 1073"/>
                        <a:gd name="T68" fmla="*/ 946 w 1461"/>
                        <a:gd name="T69" fmla="*/ 215 h 1073"/>
                        <a:gd name="T70" fmla="*/ 986 w 1461"/>
                        <a:gd name="T71" fmla="*/ 267 h 1073"/>
                        <a:gd name="T72" fmla="*/ 1036 w 1461"/>
                        <a:gd name="T73" fmla="*/ 310 h 1073"/>
                        <a:gd name="T74" fmla="*/ 1089 w 1461"/>
                        <a:gd name="T75" fmla="*/ 341 h 1073"/>
                        <a:gd name="T76" fmla="*/ 1134 w 1461"/>
                        <a:gd name="T77" fmla="*/ 375 h 1073"/>
                        <a:gd name="T78" fmla="*/ 1158 w 1461"/>
                        <a:gd name="T79" fmla="*/ 420 h 1073"/>
                        <a:gd name="T80" fmla="*/ 1241 w 1461"/>
                        <a:gd name="T81" fmla="*/ 410 h 1073"/>
                        <a:gd name="T82" fmla="*/ 1346 w 1461"/>
                        <a:gd name="T83" fmla="*/ 426 h 1073"/>
                        <a:gd name="T84" fmla="*/ 1325 w 1461"/>
                        <a:gd name="T85" fmla="*/ 379 h 1073"/>
                        <a:gd name="T86" fmla="*/ 1435 w 1461"/>
                        <a:gd name="T87" fmla="*/ 392 h 1073"/>
                        <a:gd name="T88" fmla="*/ 1441 w 1461"/>
                        <a:gd name="T89" fmla="*/ 523 h 1073"/>
                        <a:gd name="T90" fmla="*/ 1448 w 1461"/>
                        <a:gd name="T91" fmla="*/ 631 h 1073"/>
                        <a:gd name="T92" fmla="*/ 1461 w 1461"/>
                        <a:gd name="T93" fmla="*/ 665 h 1073"/>
                        <a:gd name="T94" fmla="*/ 1435 w 1461"/>
                        <a:gd name="T95" fmla="*/ 679 h 1073"/>
                        <a:gd name="T96" fmla="*/ 1407 w 1461"/>
                        <a:gd name="T97" fmla="*/ 679 h 1073"/>
                        <a:gd name="T98" fmla="*/ 1380 w 1461"/>
                        <a:gd name="T99" fmla="*/ 753 h 1073"/>
                        <a:gd name="T100" fmla="*/ 1325 w 1461"/>
                        <a:gd name="T101" fmla="*/ 835 h 1073"/>
                        <a:gd name="T102" fmla="*/ 1285 w 1461"/>
                        <a:gd name="T103" fmla="*/ 876 h 1073"/>
                        <a:gd name="T104" fmla="*/ 1239 w 1461"/>
                        <a:gd name="T105" fmla="*/ 903 h 1073"/>
                        <a:gd name="T106" fmla="*/ 1151 w 1461"/>
                        <a:gd name="T107" fmla="*/ 943 h 1073"/>
                        <a:gd name="T108" fmla="*/ 1062 w 1461"/>
                        <a:gd name="T109" fmla="*/ 960 h 1073"/>
                        <a:gd name="T110" fmla="*/ 967 w 1461"/>
                        <a:gd name="T111" fmla="*/ 964 h 1073"/>
                        <a:gd name="T112" fmla="*/ 897 w 1461"/>
                        <a:gd name="T113" fmla="*/ 949 h 1073"/>
                        <a:gd name="T114" fmla="*/ 833 w 1461"/>
                        <a:gd name="T115" fmla="*/ 926 h 1073"/>
                        <a:gd name="T116" fmla="*/ 778 w 1461"/>
                        <a:gd name="T117" fmla="*/ 896 h 1073"/>
                        <a:gd name="T118" fmla="*/ 737 w 1461"/>
                        <a:gd name="T119" fmla="*/ 855 h 1073"/>
                        <a:gd name="T120" fmla="*/ 703 w 1461"/>
                        <a:gd name="T121" fmla="*/ 821 h 1073"/>
                        <a:gd name="T122" fmla="*/ 637 w 1461"/>
                        <a:gd name="T123" fmla="*/ 803 h 1073"/>
                        <a:gd name="T124" fmla="*/ 563 w 1461"/>
                        <a:gd name="T125" fmla="*/ 825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61" h="1073">
                          <a:moveTo>
                            <a:pt x="563" y="825"/>
                          </a:moveTo>
                          <a:lnTo>
                            <a:pt x="515" y="888"/>
                          </a:lnTo>
                          <a:lnTo>
                            <a:pt x="471" y="925"/>
                          </a:lnTo>
                          <a:lnTo>
                            <a:pt x="414" y="957"/>
                          </a:lnTo>
                          <a:lnTo>
                            <a:pt x="402" y="997"/>
                          </a:lnTo>
                          <a:lnTo>
                            <a:pt x="376" y="1027"/>
                          </a:lnTo>
                          <a:lnTo>
                            <a:pt x="354" y="1073"/>
                          </a:lnTo>
                          <a:lnTo>
                            <a:pt x="338" y="950"/>
                          </a:lnTo>
                          <a:lnTo>
                            <a:pt x="318" y="869"/>
                          </a:lnTo>
                          <a:lnTo>
                            <a:pt x="338" y="726"/>
                          </a:lnTo>
                          <a:lnTo>
                            <a:pt x="304" y="652"/>
                          </a:lnTo>
                          <a:lnTo>
                            <a:pt x="257" y="516"/>
                          </a:lnTo>
                          <a:lnTo>
                            <a:pt x="170" y="365"/>
                          </a:lnTo>
                          <a:lnTo>
                            <a:pt x="144" y="270"/>
                          </a:lnTo>
                          <a:lnTo>
                            <a:pt x="96" y="155"/>
                          </a:lnTo>
                          <a:lnTo>
                            <a:pt x="42" y="74"/>
                          </a:lnTo>
                          <a:lnTo>
                            <a:pt x="0" y="42"/>
                          </a:lnTo>
                          <a:lnTo>
                            <a:pt x="49" y="15"/>
                          </a:lnTo>
                          <a:lnTo>
                            <a:pt x="115" y="0"/>
                          </a:lnTo>
                          <a:lnTo>
                            <a:pt x="194" y="9"/>
                          </a:lnTo>
                          <a:lnTo>
                            <a:pt x="273" y="33"/>
                          </a:lnTo>
                          <a:lnTo>
                            <a:pt x="347" y="66"/>
                          </a:lnTo>
                          <a:lnTo>
                            <a:pt x="400" y="94"/>
                          </a:lnTo>
                          <a:lnTo>
                            <a:pt x="422" y="84"/>
                          </a:lnTo>
                          <a:lnTo>
                            <a:pt x="456" y="64"/>
                          </a:lnTo>
                          <a:lnTo>
                            <a:pt x="461" y="18"/>
                          </a:lnTo>
                          <a:lnTo>
                            <a:pt x="493" y="43"/>
                          </a:lnTo>
                          <a:lnTo>
                            <a:pt x="536" y="52"/>
                          </a:lnTo>
                          <a:lnTo>
                            <a:pt x="594" y="64"/>
                          </a:lnTo>
                          <a:lnTo>
                            <a:pt x="649" y="70"/>
                          </a:lnTo>
                          <a:lnTo>
                            <a:pt x="702" y="76"/>
                          </a:lnTo>
                          <a:lnTo>
                            <a:pt x="776" y="74"/>
                          </a:lnTo>
                          <a:lnTo>
                            <a:pt x="840" y="99"/>
                          </a:lnTo>
                          <a:lnTo>
                            <a:pt x="893" y="145"/>
                          </a:lnTo>
                          <a:lnTo>
                            <a:pt x="946" y="215"/>
                          </a:lnTo>
                          <a:lnTo>
                            <a:pt x="986" y="267"/>
                          </a:lnTo>
                          <a:lnTo>
                            <a:pt x="1036" y="310"/>
                          </a:lnTo>
                          <a:lnTo>
                            <a:pt x="1089" y="341"/>
                          </a:lnTo>
                          <a:lnTo>
                            <a:pt x="1134" y="375"/>
                          </a:lnTo>
                          <a:lnTo>
                            <a:pt x="1158" y="420"/>
                          </a:lnTo>
                          <a:lnTo>
                            <a:pt x="1241" y="410"/>
                          </a:lnTo>
                          <a:lnTo>
                            <a:pt x="1346" y="426"/>
                          </a:lnTo>
                          <a:lnTo>
                            <a:pt x="1325" y="379"/>
                          </a:lnTo>
                          <a:lnTo>
                            <a:pt x="1435" y="392"/>
                          </a:lnTo>
                          <a:lnTo>
                            <a:pt x="1441" y="523"/>
                          </a:lnTo>
                          <a:lnTo>
                            <a:pt x="1448" y="631"/>
                          </a:lnTo>
                          <a:lnTo>
                            <a:pt x="1461" y="665"/>
                          </a:lnTo>
                          <a:lnTo>
                            <a:pt x="1435" y="679"/>
                          </a:lnTo>
                          <a:lnTo>
                            <a:pt x="1407" y="679"/>
                          </a:lnTo>
                          <a:lnTo>
                            <a:pt x="1380" y="753"/>
                          </a:lnTo>
                          <a:lnTo>
                            <a:pt x="1325" y="835"/>
                          </a:lnTo>
                          <a:lnTo>
                            <a:pt x="1285" y="876"/>
                          </a:lnTo>
                          <a:lnTo>
                            <a:pt x="1239" y="903"/>
                          </a:lnTo>
                          <a:lnTo>
                            <a:pt x="1151" y="943"/>
                          </a:lnTo>
                          <a:lnTo>
                            <a:pt x="1062" y="960"/>
                          </a:lnTo>
                          <a:lnTo>
                            <a:pt x="967" y="964"/>
                          </a:lnTo>
                          <a:lnTo>
                            <a:pt x="897" y="949"/>
                          </a:lnTo>
                          <a:lnTo>
                            <a:pt x="833" y="926"/>
                          </a:lnTo>
                          <a:lnTo>
                            <a:pt x="778" y="896"/>
                          </a:lnTo>
                          <a:lnTo>
                            <a:pt x="737" y="855"/>
                          </a:lnTo>
                          <a:lnTo>
                            <a:pt x="703" y="821"/>
                          </a:lnTo>
                          <a:lnTo>
                            <a:pt x="637" y="803"/>
                          </a:lnTo>
                          <a:lnTo>
                            <a:pt x="563" y="825"/>
                          </a:lnTo>
                          <a:close/>
                        </a:path>
                      </a:pathLst>
                    </a:custGeom>
                    <a:solidFill>
                      <a:srgbClr val="0000FF"/>
                    </a:solidFill>
                    <a:ln w="3175">
                      <a:solidFill>
                        <a:srgbClr val="000000"/>
                      </a:solidFill>
                      <a:prstDash val="solid"/>
                      <a:round/>
                      <a:headEnd/>
                      <a:tailEnd/>
                    </a:ln>
                  </p:spPr>
                  <p:txBody>
                    <a:bodyPr/>
                    <a:lstStyle/>
                    <a:p>
                      <a:endParaRPr lang="en-US"/>
                    </a:p>
                  </p:txBody>
                </p:sp>
              </p:grpSp>
              <p:sp>
                <p:nvSpPr>
                  <p:cNvPr id="1213493" name="Freeform 53"/>
                  <p:cNvSpPr>
                    <a:spLocks/>
                  </p:cNvSpPr>
                  <p:nvPr/>
                </p:nvSpPr>
                <p:spPr bwMode="auto">
                  <a:xfrm>
                    <a:off x="2516" y="1048"/>
                    <a:ext cx="191" cy="133"/>
                  </a:xfrm>
                  <a:custGeom>
                    <a:avLst/>
                    <a:gdLst>
                      <a:gd name="T0" fmla="*/ 0 w 766"/>
                      <a:gd name="T1" fmla="*/ 0 h 530"/>
                      <a:gd name="T2" fmla="*/ 54 w 766"/>
                      <a:gd name="T3" fmla="*/ 46 h 530"/>
                      <a:gd name="T4" fmla="*/ 100 w 766"/>
                      <a:gd name="T5" fmla="*/ 74 h 530"/>
                      <a:gd name="T6" fmla="*/ 144 w 766"/>
                      <a:gd name="T7" fmla="*/ 105 h 530"/>
                      <a:gd name="T8" fmla="*/ 166 w 766"/>
                      <a:gd name="T9" fmla="*/ 136 h 530"/>
                      <a:gd name="T10" fmla="*/ 187 w 766"/>
                      <a:gd name="T11" fmla="*/ 164 h 530"/>
                      <a:gd name="T12" fmla="*/ 220 w 766"/>
                      <a:gd name="T13" fmla="*/ 189 h 530"/>
                      <a:gd name="T14" fmla="*/ 262 w 766"/>
                      <a:gd name="T15" fmla="*/ 207 h 530"/>
                      <a:gd name="T16" fmla="*/ 292 w 766"/>
                      <a:gd name="T17" fmla="*/ 234 h 530"/>
                      <a:gd name="T18" fmla="*/ 316 w 766"/>
                      <a:gd name="T19" fmla="*/ 267 h 530"/>
                      <a:gd name="T20" fmla="*/ 343 w 766"/>
                      <a:gd name="T21" fmla="*/ 308 h 530"/>
                      <a:gd name="T22" fmla="*/ 364 w 766"/>
                      <a:gd name="T23" fmla="*/ 349 h 530"/>
                      <a:gd name="T24" fmla="*/ 384 w 766"/>
                      <a:gd name="T25" fmla="*/ 404 h 530"/>
                      <a:gd name="T26" fmla="*/ 410 w 766"/>
                      <a:gd name="T27" fmla="*/ 449 h 530"/>
                      <a:gd name="T28" fmla="*/ 440 w 766"/>
                      <a:gd name="T29" fmla="*/ 482 h 530"/>
                      <a:gd name="T30" fmla="*/ 480 w 766"/>
                      <a:gd name="T31" fmla="*/ 507 h 530"/>
                      <a:gd name="T32" fmla="*/ 519 w 766"/>
                      <a:gd name="T33" fmla="*/ 521 h 530"/>
                      <a:gd name="T34" fmla="*/ 557 w 766"/>
                      <a:gd name="T35" fmla="*/ 530 h 530"/>
                      <a:gd name="T36" fmla="*/ 601 w 766"/>
                      <a:gd name="T37" fmla="*/ 527 h 530"/>
                      <a:gd name="T38" fmla="*/ 642 w 766"/>
                      <a:gd name="T39" fmla="*/ 519 h 530"/>
                      <a:gd name="T40" fmla="*/ 685 w 766"/>
                      <a:gd name="T41" fmla="*/ 498 h 530"/>
                      <a:gd name="T42" fmla="*/ 719 w 766"/>
                      <a:gd name="T43" fmla="*/ 472 h 530"/>
                      <a:gd name="T44" fmla="*/ 744 w 766"/>
                      <a:gd name="T45" fmla="*/ 440 h 530"/>
                      <a:gd name="T46" fmla="*/ 759 w 766"/>
                      <a:gd name="T47" fmla="*/ 404 h 530"/>
                      <a:gd name="T48" fmla="*/ 766 w 766"/>
                      <a:gd name="T49" fmla="*/ 363 h 530"/>
                      <a:gd name="T50" fmla="*/ 758 w 766"/>
                      <a:gd name="T51" fmla="*/ 323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66" h="530">
                        <a:moveTo>
                          <a:pt x="0" y="0"/>
                        </a:moveTo>
                        <a:lnTo>
                          <a:pt x="54" y="46"/>
                        </a:lnTo>
                        <a:lnTo>
                          <a:pt x="100" y="74"/>
                        </a:lnTo>
                        <a:lnTo>
                          <a:pt x="144" y="105"/>
                        </a:lnTo>
                        <a:lnTo>
                          <a:pt x="166" y="136"/>
                        </a:lnTo>
                        <a:lnTo>
                          <a:pt x="187" y="164"/>
                        </a:lnTo>
                        <a:lnTo>
                          <a:pt x="220" y="189"/>
                        </a:lnTo>
                        <a:lnTo>
                          <a:pt x="262" y="207"/>
                        </a:lnTo>
                        <a:lnTo>
                          <a:pt x="292" y="234"/>
                        </a:lnTo>
                        <a:lnTo>
                          <a:pt x="316" y="267"/>
                        </a:lnTo>
                        <a:lnTo>
                          <a:pt x="343" y="308"/>
                        </a:lnTo>
                        <a:lnTo>
                          <a:pt x="364" y="349"/>
                        </a:lnTo>
                        <a:lnTo>
                          <a:pt x="384" y="404"/>
                        </a:lnTo>
                        <a:lnTo>
                          <a:pt x="410" y="449"/>
                        </a:lnTo>
                        <a:lnTo>
                          <a:pt x="440" y="482"/>
                        </a:lnTo>
                        <a:lnTo>
                          <a:pt x="480" y="507"/>
                        </a:lnTo>
                        <a:lnTo>
                          <a:pt x="519" y="521"/>
                        </a:lnTo>
                        <a:lnTo>
                          <a:pt x="557" y="530"/>
                        </a:lnTo>
                        <a:lnTo>
                          <a:pt x="601" y="527"/>
                        </a:lnTo>
                        <a:lnTo>
                          <a:pt x="642" y="519"/>
                        </a:lnTo>
                        <a:lnTo>
                          <a:pt x="685" y="498"/>
                        </a:lnTo>
                        <a:lnTo>
                          <a:pt x="719" y="472"/>
                        </a:lnTo>
                        <a:lnTo>
                          <a:pt x="744" y="440"/>
                        </a:lnTo>
                        <a:lnTo>
                          <a:pt x="759" y="404"/>
                        </a:lnTo>
                        <a:lnTo>
                          <a:pt x="766" y="363"/>
                        </a:lnTo>
                        <a:lnTo>
                          <a:pt x="758" y="323"/>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213494" name="Group 54"/>
                <p:cNvGrpSpPr>
                  <a:grpSpLocks/>
                </p:cNvGrpSpPr>
                <p:nvPr/>
              </p:nvGrpSpPr>
              <p:grpSpPr bwMode="auto">
                <a:xfrm>
                  <a:off x="2548" y="1063"/>
                  <a:ext cx="230" cy="202"/>
                  <a:chOff x="2548" y="1063"/>
                  <a:chExt cx="230" cy="202"/>
                </a:xfrm>
              </p:grpSpPr>
              <p:sp>
                <p:nvSpPr>
                  <p:cNvPr id="1213495" name="Line 55"/>
                  <p:cNvSpPr>
                    <a:spLocks noChangeShapeType="1"/>
                  </p:cNvSpPr>
                  <p:nvPr/>
                </p:nvSpPr>
                <p:spPr bwMode="auto">
                  <a:xfrm>
                    <a:off x="2702" y="1159"/>
                    <a:ext cx="46" cy="1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13496" name="Freeform 56"/>
                  <p:cNvSpPr>
                    <a:spLocks/>
                  </p:cNvSpPr>
                  <p:nvPr/>
                </p:nvSpPr>
                <p:spPr bwMode="auto">
                  <a:xfrm>
                    <a:off x="2582" y="1141"/>
                    <a:ext cx="21" cy="45"/>
                  </a:xfrm>
                  <a:custGeom>
                    <a:avLst/>
                    <a:gdLst>
                      <a:gd name="T0" fmla="*/ 9 w 84"/>
                      <a:gd name="T1" fmla="*/ 179 h 179"/>
                      <a:gd name="T2" fmla="*/ 0 w 84"/>
                      <a:gd name="T3" fmla="*/ 133 h 179"/>
                      <a:gd name="T4" fmla="*/ 11 w 84"/>
                      <a:gd name="T5" fmla="*/ 82 h 179"/>
                      <a:gd name="T6" fmla="*/ 38 w 84"/>
                      <a:gd name="T7" fmla="*/ 34 h 179"/>
                      <a:gd name="T8" fmla="*/ 84 w 84"/>
                      <a:gd name="T9" fmla="*/ 0 h 179"/>
                    </a:gdLst>
                    <a:ahLst/>
                    <a:cxnLst>
                      <a:cxn ang="0">
                        <a:pos x="T0" y="T1"/>
                      </a:cxn>
                      <a:cxn ang="0">
                        <a:pos x="T2" y="T3"/>
                      </a:cxn>
                      <a:cxn ang="0">
                        <a:pos x="T4" y="T5"/>
                      </a:cxn>
                      <a:cxn ang="0">
                        <a:pos x="T6" y="T7"/>
                      </a:cxn>
                      <a:cxn ang="0">
                        <a:pos x="T8" y="T9"/>
                      </a:cxn>
                    </a:cxnLst>
                    <a:rect l="0" t="0" r="r" b="b"/>
                    <a:pathLst>
                      <a:path w="84" h="179">
                        <a:moveTo>
                          <a:pt x="9" y="179"/>
                        </a:moveTo>
                        <a:lnTo>
                          <a:pt x="0" y="133"/>
                        </a:lnTo>
                        <a:lnTo>
                          <a:pt x="11" y="82"/>
                        </a:lnTo>
                        <a:lnTo>
                          <a:pt x="38" y="34"/>
                        </a:lnTo>
                        <a:lnTo>
                          <a:pt x="84"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97" name="Freeform 57"/>
                  <p:cNvSpPr>
                    <a:spLocks/>
                  </p:cNvSpPr>
                  <p:nvPr/>
                </p:nvSpPr>
                <p:spPr bwMode="auto">
                  <a:xfrm>
                    <a:off x="2594" y="1150"/>
                    <a:ext cx="13" cy="48"/>
                  </a:xfrm>
                  <a:custGeom>
                    <a:avLst/>
                    <a:gdLst>
                      <a:gd name="T0" fmla="*/ 55 w 55"/>
                      <a:gd name="T1" fmla="*/ 192 h 192"/>
                      <a:gd name="T2" fmla="*/ 27 w 55"/>
                      <a:gd name="T3" fmla="*/ 174 h 192"/>
                      <a:gd name="T4" fmla="*/ 9 w 55"/>
                      <a:gd name="T5" fmla="*/ 147 h 192"/>
                      <a:gd name="T6" fmla="*/ 0 w 55"/>
                      <a:gd name="T7" fmla="*/ 106 h 192"/>
                      <a:gd name="T8" fmla="*/ 6 w 55"/>
                      <a:gd name="T9" fmla="*/ 68 h 192"/>
                      <a:gd name="T10" fmla="*/ 27 w 55"/>
                      <a:gd name="T11" fmla="*/ 29 h 192"/>
                      <a:gd name="T12" fmla="*/ 52 w 55"/>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55" h="192">
                        <a:moveTo>
                          <a:pt x="55" y="192"/>
                        </a:moveTo>
                        <a:lnTo>
                          <a:pt x="27" y="174"/>
                        </a:lnTo>
                        <a:lnTo>
                          <a:pt x="9" y="147"/>
                        </a:lnTo>
                        <a:lnTo>
                          <a:pt x="0" y="106"/>
                        </a:lnTo>
                        <a:lnTo>
                          <a:pt x="6" y="68"/>
                        </a:lnTo>
                        <a:lnTo>
                          <a:pt x="27" y="29"/>
                        </a:lnTo>
                        <a:lnTo>
                          <a:pt x="52"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98" name="Freeform 58"/>
                  <p:cNvSpPr>
                    <a:spLocks/>
                  </p:cNvSpPr>
                  <p:nvPr/>
                </p:nvSpPr>
                <p:spPr bwMode="auto">
                  <a:xfrm>
                    <a:off x="2613" y="1157"/>
                    <a:ext cx="11" cy="21"/>
                  </a:xfrm>
                  <a:custGeom>
                    <a:avLst/>
                    <a:gdLst>
                      <a:gd name="T0" fmla="*/ 0 w 42"/>
                      <a:gd name="T1" fmla="*/ 0 h 85"/>
                      <a:gd name="T2" fmla="*/ 1 w 42"/>
                      <a:gd name="T3" fmla="*/ 37 h 85"/>
                      <a:gd name="T4" fmla="*/ 18 w 42"/>
                      <a:gd name="T5" fmla="*/ 71 h 85"/>
                      <a:gd name="T6" fmla="*/ 42 w 42"/>
                      <a:gd name="T7" fmla="*/ 85 h 85"/>
                    </a:gdLst>
                    <a:ahLst/>
                    <a:cxnLst>
                      <a:cxn ang="0">
                        <a:pos x="T0" y="T1"/>
                      </a:cxn>
                      <a:cxn ang="0">
                        <a:pos x="T2" y="T3"/>
                      </a:cxn>
                      <a:cxn ang="0">
                        <a:pos x="T4" y="T5"/>
                      </a:cxn>
                      <a:cxn ang="0">
                        <a:pos x="T6" y="T7"/>
                      </a:cxn>
                    </a:cxnLst>
                    <a:rect l="0" t="0" r="r" b="b"/>
                    <a:pathLst>
                      <a:path w="42" h="85">
                        <a:moveTo>
                          <a:pt x="0" y="0"/>
                        </a:moveTo>
                        <a:lnTo>
                          <a:pt x="1" y="37"/>
                        </a:lnTo>
                        <a:lnTo>
                          <a:pt x="18" y="71"/>
                        </a:lnTo>
                        <a:lnTo>
                          <a:pt x="42" y="85"/>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499" name="Freeform 59"/>
                  <p:cNvSpPr>
                    <a:spLocks/>
                  </p:cNvSpPr>
                  <p:nvPr/>
                </p:nvSpPr>
                <p:spPr bwMode="auto">
                  <a:xfrm>
                    <a:off x="2548" y="1125"/>
                    <a:ext cx="51" cy="28"/>
                  </a:xfrm>
                  <a:custGeom>
                    <a:avLst/>
                    <a:gdLst>
                      <a:gd name="T0" fmla="*/ 0 w 205"/>
                      <a:gd name="T1" fmla="*/ 112 h 112"/>
                      <a:gd name="T2" fmla="*/ 18 w 205"/>
                      <a:gd name="T3" fmla="*/ 77 h 112"/>
                      <a:gd name="T4" fmla="*/ 46 w 205"/>
                      <a:gd name="T5" fmla="*/ 41 h 112"/>
                      <a:gd name="T6" fmla="*/ 81 w 205"/>
                      <a:gd name="T7" fmla="*/ 16 h 112"/>
                      <a:gd name="T8" fmla="*/ 114 w 205"/>
                      <a:gd name="T9" fmla="*/ 3 h 112"/>
                      <a:gd name="T10" fmla="*/ 143 w 205"/>
                      <a:gd name="T11" fmla="*/ 0 h 112"/>
                      <a:gd name="T12" fmla="*/ 180 w 205"/>
                      <a:gd name="T13" fmla="*/ 8 h 112"/>
                      <a:gd name="T14" fmla="*/ 205 w 205"/>
                      <a:gd name="T15" fmla="*/ 23 h 1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5" h="112">
                        <a:moveTo>
                          <a:pt x="0" y="112"/>
                        </a:moveTo>
                        <a:lnTo>
                          <a:pt x="18" y="77"/>
                        </a:lnTo>
                        <a:lnTo>
                          <a:pt x="46" y="41"/>
                        </a:lnTo>
                        <a:lnTo>
                          <a:pt x="81" y="16"/>
                        </a:lnTo>
                        <a:lnTo>
                          <a:pt x="114" y="3"/>
                        </a:lnTo>
                        <a:lnTo>
                          <a:pt x="143" y="0"/>
                        </a:lnTo>
                        <a:lnTo>
                          <a:pt x="180" y="8"/>
                        </a:lnTo>
                        <a:lnTo>
                          <a:pt x="205" y="23"/>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500" name="Freeform 60"/>
                  <p:cNvSpPr>
                    <a:spLocks/>
                  </p:cNvSpPr>
                  <p:nvPr/>
                </p:nvSpPr>
                <p:spPr bwMode="auto">
                  <a:xfrm>
                    <a:off x="2591" y="1196"/>
                    <a:ext cx="111" cy="69"/>
                  </a:xfrm>
                  <a:custGeom>
                    <a:avLst/>
                    <a:gdLst>
                      <a:gd name="T0" fmla="*/ 0 w 441"/>
                      <a:gd name="T1" fmla="*/ 142 h 277"/>
                      <a:gd name="T2" fmla="*/ 67 w 441"/>
                      <a:gd name="T3" fmla="*/ 124 h 277"/>
                      <a:gd name="T4" fmla="*/ 129 w 441"/>
                      <a:gd name="T5" fmla="*/ 100 h 277"/>
                      <a:gd name="T6" fmla="*/ 193 w 441"/>
                      <a:gd name="T7" fmla="*/ 68 h 277"/>
                      <a:gd name="T8" fmla="*/ 252 w 441"/>
                      <a:gd name="T9" fmla="*/ 33 h 277"/>
                      <a:gd name="T10" fmla="*/ 299 w 441"/>
                      <a:gd name="T11" fmla="*/ 0 h 277"/>
                      <a:gd name="T12" fmla="*/ 318 w 441"/>
                      <a:gd name="T13" fmla="*/ 52 h 277"/>
                      <a:gd name="T14" fmla="*/ 351 w 441"/>
                      <a:gd name="T15" fmla="*/ 102 h 277"/>
                      <a:gd name="T16" fmla="*/ 391 w 441"/>
                      <a:gd name="T17" fmla="*/ 148 h 277"/>
                      <a:gd name="T18" fmla="*/ 441 w 441"/>
                      <a:gd name="T19" fmla="*/ 183 h 277"/>
                      <a:gd name="T20" fmla="*/ 395 w 441"/>
                      <a:gd name="T21" fmla="*/ 220 h 277"/>
                      <a:gd name="T22" fmla="*/ 354 w 441"/>
                      <a:gd name="T23" fmla="*/ 244 h 277"/>
                      <a:gd name="T24" fmla="*/ 299 w 441"/>
                      <a:gd name="T25" fmla="*/ 264 h 277"/>
                      <a:gd name="T26" fmla="*/ 246 w 441"/>
                      <a:gd name="T27" fmla="*/ 277 h 277"/>
                      <a:gd name="T28" fmla="*/ 210 w 441"/>
                      <a:gd name="T29" fmla="*/ 274 h 277"/>
                      <a:gd name="T30" fmla="*/ 180 w 441"/>
                      <a:gd name="T31" fmla="*/ 26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1" h="277">
                        <a:moveTo>
                          <a:pt x="0" y="142"/>
                        </a:moveTo>
                        <a:lnTo>
                          <a:pt x="67" y="124"/>
                        </a:lnTo>
                        <a:lnTo>
                          <a:pt x="129" y="100"/>
                        </a:lnTo>
                        <a:lnTo>
                          <a:pt x="193" y="68"/>
                        </a:lnTo>
                        <a:lnTo>
                          <a:pt x="252" y="33"/>
                        </a:lnTo>
                        <a:lnTo>
                          <a:pt x="299" y="0"/>
                        </a:lnTo>
                        <a:lnTo>
                          <a:pt x="318" y="52"/>
                        </a:lnTo>
                        <a:lnTo>
                          <a:pt x="351" y="102"/>
                        </a:lnTo>
                        <a:lnTo>
                          <a:pt x="391" y="148"/>
                        </a:lnTo>
                        <a:lnTo>
                          <a:pt x="441" y="183"/>
                        </a:lnTo>
                        <a:lnTo>
                          <a:pt x="395" y="220"/>
                        </a:lnTo>
                        <a:lnTo>
                          <a:pt x="354" y="244"/>
                        </a:lnTo>
                        <a:lnTo>
                          <a:pt x="299" y="264"/>
                        </a:lnTo>
                        <a:lnTo>
                          <a:pt x="246" y="277"/>
                        </a:lnTo>
                        <a:lnTo>
                          <a:pt x="210" y="274"/>
                        </a:lnTo>
                        <a:lnTo>
                          <a:pt x="180" y="266"/>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501" name="Freeform 61"/>
                  <p:cNvSpPr>
                    <a:spLocks/>
                  </p:cNvSpPr>
                  <p:nvPr/>
                </p:nvSpPr>
                <p:spPr bwMode="auto">
                  <a:xfrm>
                    <a:off x="2632" y="1217"/>
                    <a:ext cx="36" cy="43"/>
                  </a:xfrm>
                  <a:custGeom>
                    <a:avLst/>
                    <a:gdLst>
                      <a:gd name="T0" fmla="*/ 0 w 146"/>
                      <a:gd name="T1" fmla="*/ 0 h 169"/>
                      <a:gd name="T2" fmla="*/ 34 w 146"/>
                      <a:gd name="T3" fmla="*/ 123 h 169"/>
                      <a:gd name="T4" fmla="*/ 146 w 146"/>
                      <a:gd name="T5" fmla="*/ 169 h 169"/>
                    </a:gdLst>
                    <a:ahLst/>
                    <a:cxnLst>
                      <a:cxn ang="0">
                        <a:pos x="T0" y="T1"/>
                      </a:cxn>
                      <a:cxn ang="0">
                        <a:pos x="T2" y="T3"/>
                      </a:cxn>
                      <a:cxn ang="0">
                        <a:pos x="T4" y="T5"/>
                      </a:cxn>
                    </a:cxnLst>
                    <a:rect l="0" t="0" r="r" b="b"/>
                    <a:pathLst>
                      <a:path w="146" h="169">
                        <a:moveTo>
                          <a:pt x="0" y="0"/>
                        </a:moveTo>
                        <a:lnTo>
                          <a:pt x="34" y="123"/>
                        </a:lnTo>
                        <a:lnTo>
                          <a:pt x="146" y="169"/>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502" name="Freeform 62"/>
                  <p:cNvSpPr>
                    <a:spLocks/>
                  </p:cNvSpPr>
                  <p:nvPr/>
                </p:nvSpPr>
                <p:spPr bwMode="auto">
                  <a:xfrm>
                    <a:off x="2576" y="1063"/>
                    <a:ext cx="14" cy="40"/>
                  </a:xfrm>
                  <a:custGeom>
                    <a:avLst/>
                    <a:gdLst>
                      <a:gd name="T0" fmla="*/ 0 w 57"/>
                      <a:gd name="T1" fmla="*/ 0 h 162"/>
                      <a:gd name="T2" fmla="*/ 25 w 57"/>
                      <a:gd name="T3" fmla="*/ 20 h 162"/>
                      <a:gd name="T4" fmla="*/ 41 w 57"/>
                      <a:gd name="T5" fmla="*/ 46 h 162"/>
                      <a:gd name="T6" fmla="*/ 42 w 57"/>
                      <a:gd name="T7" fmla="*/ 72 h 162"/>
                      <a:gd name="T8" fmla="*/ 52 w 57"/>
                      <a:gd name="T9" fmla="*/ 102 h 162"/>
                      <a:gd name="T10" fmla="*/ 57 w 57"/>
                      <a:gd name="T11" fmla="*/ 133 h 162"/>
                      <a:gd name="T12" fmla="*/ 57 w 57"/>
                      <a:gd name="T13" fmla="*/ 162 h 162"/>
                    </a:gdLst>
                    <a:ahLst/>
                    <a:cxnLst>
                      <a:cxn ang="0">
                        <a:pos x="T0" y="T1"/>
                      </a:cxn>
                      <a:cxn ang="0">
                        <a:pos x="T2" y="T3"/>
                      </a:cxn>
                      <a:cxn ang="0">
                        <a:pos x="T4" y="T5"/>
                      </a:cxn>
                      <a:cxn ang="0">
                        <a:pos x="T6" y="T7"/>
                      </a:cxn>
                      <a:cxn ang="0">
                        <a:pos x="T8" y="T9"/>
                      </a:cxn>
                      <a:cxn ang="0">
                        <a:pos x="T10" y="T11"/>
                      </a:cxn>
                      <a:cxn ang="0">
                        <a:pos x="T12" y="T13"/>
                      </a:cxn>
                    </a:cxnLst>
                    <a:rect l="0" t="0" r="r" b="b"/>
                    <a:pathLst>
                      <a:path w="57" h="162">
                        <a:moveTo>
                          <a:pt x="0" y="0"/>
                        </a:moveTo>
                        <a:lnTo>
                          <a:pt x="25" y="20"/>
                        </a:lnTo>
                        <a:lnTo>
                          <a:pt x="41" y="46"/>
                        </a:lnTo>
                        <a:lnTo>
                          <a:pt x="42" y="72"/>
                        </a:lnTo>
                        <a:lnTo>
                          <a:pt x="52" y="102"/>
                        </a:lnTo>
                        <a:lnTo>
                          <a:pt x="57" y="133"/>
                        </a:lnTo>
                        <a:lnTo>
                          <a:pt x="57" y="162"/>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503" name="Freeform 63"/>
                  <p:cNvSpPr>
                    <a:spLocks/>
                  </p:cNvSpPr>
                  <p:nvPr/>
                </p:nvSpPr>
                <p:spPr bwMode="auto">
                  <a:xfrm>
                    <a:off x="2573" y="1071"/>
                    <a:ext cx="13" cy="23"/>
                  </a:xfrm>
                  <a:custGeom>
                    <a:avLst/>
                    <a:gdLst>
                      <a:gd name="T0" fmla="*/ 11 w 54"/>
                      <a:gd name="T1" fmla="*/ 0 h 95"/>
                      <a:gd name="T2" fmla="*/ 0 w 54"/>
                      <a:gd name="T3" fmla="*/ 19 h 95"/>
                      <a:gd name="T4" fmla="*/ 2 w 54"/>
                      <a:gd name="T5" fmla="*/ 41 h 95"/>
                      <a:gd name="T6" fmla="*/ 11 w 54"/>
                      <a:gd name="T7" fmla="*/ 61 h 95"/>
                      <a:gd name="T8" fmla="*/ 24 w 54"/>
                      <a:gd name="T9" fmla="*/ 73 h 95"/>
                      <a:gd name="T10" fmla="*/ 34 w 54"/>
                      <a:gd name="T11" fmla="*/ 85 h 95"/>
                      <a:gd name="T12" fmla="*/ 54 w 54"/>
                      <a:gd name="T13" fmla="*/ 95 h 95"/>
                    </a:gdLst>
                    <a:ahLst/>
                    <a:cxnLst>
                      <a:cxn ang="0">
                        <a:pos x="T0" y="T1"/>
                      </a:cxn>
                      <a:cxn ang="0">
                        <a:pos x="T2" y="T3"/>
                      </a:cxn>
                      <a:cxn ang="0">
                        <a:pos x="T4" y="T5"/>
                      </a:cxn>
                      <a:cxn ang="0">
                        <a:pos x="T6" y="T7"/>
                      </a:cxn>
                      <a:cxn ang="0">
                        <a:pos x="T8" y="T9"/>
                      </a:cxn>
                      <a:cxn ang="0">
                        <a:pos x="T10" y="T11"/>
                      </a:cxn>
                      <a:cxn ang="0">
                        <a:pos x="T12" y="T13"/>
                      </a:cxn>
                    </a:cxnLst>
                    <a:rect l="0" t="0" r="r" b="b"/>
                    <a:pathLst>
                      <a:path w="54" h="95">
                        <a:moveTo>
                          <a:pt x="11" y="0"/>
                        </a:moveTo>
                        <a:lnTo>
                          <a:pt x="0" y="19"/>
                        </a:lnTo>
                        <a:lnTo>
                          <a:pt x="2" y="41"/>
                        </a:lnTo>
                        <a:lnTo>
                          <a:pt x="11" y="61"/>
                        </a:lnTo>
                        <a:lnTo>
                          <a:pt x="24" y="73"/>
                        </a:lnTo>
                        <a:lnTo>
                          <a:pt x="34" y="85"/>
                        </a:lnTo>
                        <a:lnTo>
                          <a:pt x="54" y="95"/>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3504" name="Freeform 64"/>
                  <p:cNvSpPr>
                    <a:spLocks/>
                  </p:cNvSpPr>
                  <p:nvPr/>
                </p:nvSpPr>
                <p:spPr bwMode="auto">
                  <a:xfrm>
                    <a:off x="2707" y="1122"/>
                    <a:ext cx="71" cy="140"/>
                  </a:xfrm>
                  <a:custGeom>
                    <a:avLst/>
                    <a:gdLst>
                      <a:gd name="T0" fmla="*/ 286 w 286"/>
                      <a:gd name="T1" fmla="*/ 291 h 558"/>
                      <a:gd name="T2" fmla="*/ 250 w 286"/>
                      <a:gd name="T3" fmla="*/ 296 h 558"/>
                      <a:gd name="T4" fmla="*/ 241 w 286"/>
                      <a:gd name="T5" fmla="*/ 318 h 558"/>
                      <a:gd name="T6" fmla="*/ 235 w 286"/>
                      <a:gd name="T7" fmla="*/ 334 h 558"/>
                      <a:gd name="T8" fmla="*/ 217 w 286"/>
                      <a:gd name="T9" fmla="*/ 343 h 558"/>
                      <a:gd name="T10" fmla="*/ 170 w 286"/>
                      <a:gd name="T11" fmla="*/ 403 h 558"/>
                      <a:gd name="T12" fmla="*/ 135 w 286"/>
                      <a:gd name="T13" fmla="*/ 456 h 558"/>
                      <a:gd name="T14" fmla="*/ 90 w 286"/>
                      <a:gd name="T15" fmla="*/ 499 h 558"/>
                      <a:gd name="T16" fmla="*/ 71 w 286"/>
                      <a:gd name="T17" fmla="*/ 527 h 558"/>
                      <a:gd name="T18" fmla="*/ 0 w 286"/>
                      <a:gd name="T19" fmla="*/ 558 h 558"/>
                      <a:gd name="T20" fmla="*/ 30 w 286"/>
                      <a:gd name="T21" fmla="*/ 533 h 558"/>
                      <a:gd name="T22" fmla="*/ 60 w 286"/>
                      <a:gd name="T23" fmla="*/ 491 h 558"/>
                      <a:gd name="T24" fmla="*/ 70 w 286"/>
                      <a:gd name="T25" fmla="*/ 454 h 558"/>
                      <a:gd name="T26" fmla="*/ 75 w 286"/>
                      <a:gd name="T27" fmla="*/ 409 h 558"/>
                      <a:gd name="T28" fmla="*/ 63 w 286"/>
                      <a:gd name="T29" fmla="*/ 354 h 558"/>
                      <a:gd name="T30" fmla="*/ 96 w 286"/>
                      <a:gd name="T31" fmla="*/ 320 h 558"/>
                      <a:gd name="T32" fmla="*/ 100 w 286"/>
                      <a:gd name="T33" fmla="*/ 264 h 558"/>
                      <a:gd name="T34" fmla="*/ 100 w 286"/>
                      <a:gd name="T35" fmla="*/ 239 h 558"/>
                      <a:gd name="T36" fmla="*/ 194 w 286"/>
                      <a:gd name="T37" fmla="*/ 301 h 558"/>
                      <a:gd name="T38" fmla="*/ 148 w 286"/>
                      <a:gd name="T39" fmla="*/ 226 h 558"/>
                      <a:gd name="T40" fmla="*/ 160 w 286"/>
                      <a:gd name="T41" fmla="*/ 186 h 558"/>
                      <a:gd name="T42" fmla="*/ 181 w 286"/>
                      <a:gd name="T43" fmla="*/ 123 h 558"/>
                      <a:gd name="T44" fmla="*/ 184 w 286"/>
                      <a:gd name="T45" fmla="*/ 76 h 558"/>
                      <a:gd name="T46" fmla="*/ 170 w 286"/>
                      <a:gd name="T47" fmla="*/ 38 h 558"/>
                      <a:gd name="T48" fmla="*/ 158 w 286"/>
                      <a:gd name="T49"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6" h="558">
                        <a:moveTo>
                          <a:pt x="286" y="291"/>
                        </a:moveTo>
                        <a:lnTo>
                          <a:pt x="250" y="296"/>
                        </a:lnTo>
                        <a:lnTo>
                          <a:pt x="241" y="318"/>
                        </a:lnTo>
                        <a:lnTo>
                          <a:pt x="235" y="334"/>
                        </a:lnTo>
                        <a:lnTo>
                          <a:pt x="217" y="343"/>
                        </a:lnTo>
                        <a:lnTo>
                          <a:pt x="170" y="403"/>
                        </a:lnTo>
                        <a:lnTo>
                          <a:pt x="135" y="456"/>
                        </a:lnTo>
                        <a:lnTo>
                          <a:pt x="90" y="499"/>
                        </a:lnTo>
                        <a:lnTo>
                          <a:pt x="71" y="527"/>
                        </a:lnTo>
                        <a:lnTo>
                          <a:pt x="0" y="558"/>
                        </a:lnTo>
                        <a:lnTo>
                          <a:pt x="30" y="533"/>
                        </a:lnTo>
                        <a:lnTo>
                          <a:pt x="60" y="491"/>
                        </a:lnTo>
                        <a:lnTo>
                          <a:pt x="70" y="454"/>
                        </a:lnTo>
                        <a:lnTo>
                          <a:pt x="75" y="409"/>
                        </a:lnTo>
                        <a:lnTo>
                          <a:pt x="63" y="354"/>
                        </a:lnTo>
                        <a:lnTo>
                          <a:pt x="96" y="320"/>
                        </a:lnTo>
                        <a:lnTo>
                          <a:pt x="100" y="264"/>
                        </a:lnTo>
                        <a:lnTo>
                          <a:pt x="100" y="239"/>
                        </a:lnTo>
                        <a:lnTo>
                          <a:pt x="194" y="301"/>
                        </a:lnTo>
                        <a:lnTo>
                          <a:pt x="148" y="226"/>
                        </a:lnTo>
                        <a:lnTo>
                          <a:pt x="160" y="186"/>
                        </a:lnTo>
                        <a:lnTo>
                          <a:pt x="181" y="123"/>
                        </a:lnTo>
                        <a:lnTo>
                          <a:pt x="184" y="76"/>
                        </a:lnTo>
                        <a:lnTo>
                          <a:pt x="170" y="38"/>
                        </a:lnTo>
                        <a:lnTo>
                          <a:pt x="158"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grpSp>
      <p:sp>
        <p:nvSpPr>
          <p:cNvPr id="1213505" name="Line 65"/>
          <p:cNvSpPr>
            <a:spLocks noChangeShapeType="1"/>
          </p:cNvSpPr>
          <p:nvPr/>
        </p:nvSpPr>
        <p:spPr bwMode="auto">
          <a:xfrm flipV="1">
            <a:off x="3276600" y="2590800"/>
            <a:ext cx="5181600" cy="0"/>
          </a:xfrm>
          <a:prstGeom prst="line">
            <a:avLst/>
          </a:prstGeom>
          <a:noFill/>
          <a:ln w="38100">
            <a:solidFill>
              <a:schemeClr val="accent2"/>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213506" name="Line 66"/>
          <p:cNvSpPr>
            <a:spLocks noChangeShapeType="1"/>
          </p:cNvSpPr>
          <p:nvPr/>
        </p:nvSpPr>
        <p:spPr bwMode="auto">
          <a:xfrm>
            <a:off x="3276600" y="2286000"/>
            <a:ext cx="0" cy="528638"/>
          </a:xfrm>
          <a:prstGeom prst="line">
            <a:avLst/>
          </a:prstGeom>
          <a:noFill/>
          <a:ln w="38100">
            <a:solidFill>
              <a:schemeClr val="accent2"/>
            </a:solidFill>
            <a:round/>
            <a:headEnd type="none" w="sm" len="sm"/>
            <a:tailEnd type="none" w="sm" len="sm"/>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nchor="ctr">
            <a:spAutoFit/>
          </a:bodyPr>
          <a:lstStyle/>
          <a:p>
            <a:endParaRPr lang="en-US"/>
          </a:p>
        </p:txBody>
      </p:sp>
      <p:sp>
        <p:nvSpPr>
          <p:cNvPr id="1213507" name="Line 67"/>
          <p:cNvSpPr>
            <a:spLocks noChangeShapeType="1"/>
          </p:cNvSpPr>
          <p:nvPr/>
        </p:nvSpPr>
        <p:spPr bwMode="auto">
          <a:xfrm>
            <a:off x="8458200" y="2286000"/>
            <a:ext cx="0" cy="528638"/>
          </a:xfrm>
          <a:prstGeom prst="line">
            <a:avLst/>
          </a:prstGeom>
          <a:noFill/>
          <a:ln w="38100">
            <a:solidFill>
              <a:schemeClr val="accent2"/>
            </a:solidFill>
            <a:round/>
            <a:headEnd type="none" w="sm" len="sm"/>
            <a:tailEnd type="none" w="sm" len="sm"/>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nchor="ctr">
            <a:spAutoFit/>
          </a:bodyPr>
          <a:lstStyle/>
          <a:p>
            <a:endParaRPr lang="en-US"/>
          </a:p>
        </p:txBody>
      </p:sp>
      <p:sp>
        <p:nvSpPr>
          <p:cNvPr id="1213508" name="Line 68"/>
          <p:cNvSpPr>
            <a:spLocks noChangeShapeType="1"/>
          </p:cNvSpPr>
          <p:nvPr/>
        </p:nvSpPr>
        <p:spPr bwMode="auto">
          <a:xfrm rot="16200000">
            <a:off x="3012282" y="2174082"/>
            <a:ext cx="0" cy="528637"/>
          </a:xfrm>
          <a:prstGeom prst="line">
            <a:avLst/>
          </a:prstGeom>
          <a:noFill/>
          <a:ln w="38100">
            <a:solidFill>
              <a:schemeClr val="accent2"/>
            </a:solidFill>
            <a:round/>
            <a:headEnd type="none" w="sm" len="sm"/>
            <a:tailEnd type="none" w="sm" len="sm"/>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nchor="ctr">
            <a:spAutoFit/>
          </a:bodyPr>
          <a:lstStyle/>
          <a:p>
            <a:endParaRPr lang="en-US"/>
          </a:p>
        </p:txBody>
      </p:sp>
      <p:grpSp>
        <p:nvGrpSpPr>
          <p:cNvPr id="1213509" name="Group 69"/>
          <p:cNvGrpSpPr>
            <a:grpSpLocks/>
          </p:cNvGrpSpPr>
          <p:nvPr/>
        </p:nvGrpSpPr>
        <p:grpSpPr bwMode="auto">
          <a:xfrm>
            <a:off x="2289176" y="2212975"/>
            <a:ext cx="620713" cy="558800"/>
            <a:chOff x="482" y="1394"/>
            <a:chExt cx="391" cy="352"/>
          </a:xfrm>
        </p:grpSpPr>
        <p:sp>
          <p:nvSpPr>
            <p:cNvPr id="1213510" name="Rectangle 70"/>
            <p:cNvSpPr>
              <a:spLocks noChangeArrowheads="1"/>
            </p:cNvSpPr>
            <p:nvPr/>
          </p:nvSpPr>
          <p:spPr bwMode="auto">
            <a:xfrm>
              <a:off x="482" y="1630"/>
              <a:ext cx="354" cy="65"/>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11" name="Rectangle 71"/>
            <p:cNvSpPr>
              <a:spLocks noChangeArrowheads="1"/>
            </p:cNvSpPr>
            <p:nvPr/>
          </p:nvSpPr>
          <p:spPr bwMode="auto">
            <a:xfrm>
              <a:off x="483" y="1631"/>
              <a:ext cx="352" cy="63"/>
            </a:xfrm>
            <a:prstGeom prst="rect">
              <a:avLst/>
            </a:prstGeom>
            <a:solidFill>
              <a:srgbClr val="B7B79D"/>
            </a:solidFill>
            <a:ln w="3175">
              <a:solidFill>
                <a:srgbClr val="494936"/>
              </a:solidFill>
              <a:miter lim="800000"/>
              <a:headEnd/>
              <a:tailEnd/>
            </a:ln>
          </p:spPr>
          <p:txBody>
            <a:bodyPr/>
            <a:lstStyle/>
            <a:p>
              <a:endParaRPr lang="en-US"/>
            </a:p>
          </p:txBody>
        </p:sp>
        <p:sp>
          <p:nvSpPr>
            <p:cNvPr id="1213512" name="Freeform 72"/>
            <p:cNvSpPr>
              <a:spLocks/>
            </p:cNvSpPr>
            <p:nvPr/>
          </p:nvSpPr>
          <p:spPr bwMode="auto">
            <a:xfrm>
              <a:off x="482" y="1595"/>
              <a:ext cx="391" cy="35"/>
            </a:xfrm>
            <a:custGeom>
              <a:avLst/>
              <a:gdLst>
                <a:gd name="T0" fmla="*/ 0 w 391"/>
                <a:gd name="T1" fmla="*/ 35 h 35"/>
                <a:gd name="T2" fmla="*/ 38 w 391"/>
                <a:gd name="T3" fmla="*/ 0 h 35"/>
                <a:gd name="T4" fmla="*/ 391 w 391"/>
                <a:gd name="T5" fmla="*/ 0 h 35"/>
                <a:gd name="T6" fmla="*/ 354 w 391"/>
                <a:gd name="T7" fmla="*/ 35 h 35"/>
                <a:gd name="T8" fmla="*/ 0 w 391"/>
                <a:gd name="T9" fmla="*/ 35 h 35"/>
              </a:gdLst>
              <a:ahLst/>
              <a:cxnLst>
                <a:cxn ang="0">
                  <a:pos x="T0" y="T1"/>
                </a:cxn>
                <a:cxn ang="0">
                  <a:pos x="T2" y="T3"/>
                </a:cxn>
                <a:cxn ang="0">
                  <a:pos x="T4" y="T5"/>
                </a:cxn>
                <a:cxn ang="0">
                  <a:pos x="T6" y="T7"/>
                </a:cxn>
                <a:cxn ang="0">
                  <a:pos x="T8" y="T9"/>
                </a:cxn>
              </a:cxnLst>
              <a:rect l="0" t="0" r="r" b="b"/>
              <a:pathLst>
                <a:path w="391" h="35">
                  <a:moveTo>
                    <a:pt x="0" y="35"/>
                  </a:moveTo>
                  <a:lnTo>
                    <a:pt x="38" y="0"/>
                  </a:lnTo>
                  <a:lnTo>
                    <a:pt x="391" y="0"/>
                  </a:lnTo>
                  <a:lnTo>
                    <a:pt x="354" y="35"/>
                  </a:lnTo>
                  <a:lnTo>
                    <a:pt x="0" y="35"/>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13" name="Freeform 73"/>
            <p:cNvSpPr>
              <a:spLocks/>
            </p:cNvSpPr>
            <p:nvPr/>
          </p:nvSpPr>
          <p:spPr bwMode="auto">
            <a:xfrm>
              <a:off x="482" y="1595"/>
              <a:ext cx="391" cy="35"/>
            </a:xfrm>
            <a:custGeom>
              <a:avLst/>
              <a:gdLst>
                <a:gd name="T0" fmla="*/ 0 w 391"/>
                <a:gd name="T1" fmla="*/ 35 h 35"/>
                <a:gd name="T2" fmla="*/ 38 w 391"/>
                <a:gd name="T3" fmla="*/ 0 h 35"/>
                <a:gd name="T4" fmla="*/ 391 w 391"/>
                <a:gd name="T5" fmla="*/ 0 h 35"/>
                <a:gd name="T6" fmla="*/ 354 w 391"/>
                <a:gd name="T7" fmla="*/ 35 h 35"/>
                <a:gd name="T8" fmla="*/ 0 w 391"/>
                <a:gd name="T9" fmla="*/ 35 h 35"/>
              </a:gdLst>
              <a:ahLst/>
              <a:cxnLst>
                <a:cxn ang="0">
                  <a:pos x="T0" y="T1"/>
                </a:cxn>
                <a:cxn ang="0">
                  <a:pos x="T2" y="T3"/>
                </a:cxn>
                <a:cxn ang="0">
                  <a:pos x="T4" y="T5"/>
                </a:cxn>
                <a:cxn ang="0">
                  <a:pos x="T6" y="T7"/>
                </a:cxn>
                <a:cxn ang="0">
                  <a:pos x="T8" y="T9"/>
                </a:cxn>
              </a:cxnLst>
              <a:rect l="0" t="0" r="r" b="b"/>
              <a:pathLst>
                <a:path w="391" h="35">
                  <a:moveTo>
                    <a:pt x="0" y="35"/>
                  </a:moveTo>
                  <a:lnTo>
                    <a:pt x="38" y="0"/>
                  </a:lnTo>
                  <a:lnTo>
                    <a:pt x="391" y="0"/>
                  </a:lnTo>
                  <a:lnTo>
                    <a:pt x="354" y="35"/>
                  </a:lnTo>
                  <a:lnTo>
                    <a:pt x="0" y="35"/>
                  </a:lnTo>
                  <a:close/>
                </a:path>
              </a:pathLst>
            </a:custGeom>
            <a:solidFill>
              <a:srgbClr val="C9C9B6"/>
            </a:solidFill>
            <a:ln w="3175">
              <a:solidFill>
                <a:srgbClr val="494936"/>
              </a:solidFill>
              <a:prstDash val="solid"/>
              <a:round/>
              <a:headEnd/>
              <a:tailEnd/>
            </a:ln>
          </p:spPr>
          <p:txBody>
            <a:bodyPr/>
            <a:lstStyle/>
            <a:p>
              <a:endParaRPr lang="en-US"/>
            </a:p>
          </p:txBody>
        </p:sp>
        <p:sp>
          <p:nvSpPr>
            <p:cNvPr id="1213514" name="Line 74"/>
            <p:cNvSpPr>
              <a:spLocks noChangeShapeType="1"/>
            </p:cNvSpPr>
            <p:nvPr/>
          </p:nvSpPr>
          <p:spPr bwMode="auto">
            <a:xfrm flipH="1">
              <a:off x="731" y="1660"/>
              <a:ext cx="8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13515" name="Freeform 75"/>
            <p:cNvSpPr>
              <a:spLocks/>
            </p:cNvSpPr>
            <p:nvPr/>
          </p:nvSpPr>
          <p:spPr bwMode="auto">
            <a:xfrm>
              <a:off x="836" y="1595"/>
              <a:ext cx="37" cy="100"/>
            </a:xfrm>
            <a:custGeom>
              <a:avLst/>
              <a:gdLst>
                <a:gd name="T0" fmla="*/ 0 w 37"/>
                <a:gd name="T1" fmla="*/ 100 h 100"/>
                <a:gd name="T2" fmla="*/ 37 w 37"/>
                <a:gd name="T3" fmla="*/ 63 h 100"/>
                <a:gd name="T4" fmla="*/ 37 w 37"/>
                <a:gd name="T5" fmla="*/ 0 h 100"/>
                <a:gd name="T6" fmla="*/ 0 w 37"/>
                <a:gd name="T7" fmla="*/ 35 h 100"/>
                <a:gd name="T8" fmla="*/ 0 w 37"/>
                <a:gd name="T9" fmla="*/ 100 h 100"/>
              </a:gdLst>
              <a:ahLst/>
              <a:cxnLst>
                <a:cxn ang="0">
                  <a:pos x="T0" y="T1"/>
                </a:cxn>
                <a:cxn ang="0">
                  <a:pos x="T2" y="T3"/>
                </a:cxn>
                <a:cxn ang="0">
                  <a:pos x="T4" y="T5"/>
                </a:cxn>
                <a:cxn ang="0">
                  <a:pos x="T6" y="T7"/>
                </a:cxn>
                <a:cxn ang="0">
                  <a:pos x="T8" y="T9"/>
                </a:cxn>
              </a:cxnLst>
              <a:rect l="0" t="0" r="r" b="b"/>
              <a:pathLst>
                <a:path w="37" h="100">
                  <a:moveTo>
                    <a:pt x="0" y="100"/>
                  </a:moveTo>
                  <a:lnTo>
                    <a:pt x="37" y="63"/>
                  </a:lnTo>
                  <a:lnTo>
                    <a:pt x="37" y="0"/>
                  </a:lnTo>
                  <a:lnTo>
                    <a:pt x="0" y="35"/>
                  </a:lnTo>
                  <a:lnTo>
                    <a:pt x="0" y="100"/>
                  </a:lnTo>
                  <a:close/>
                </a:path>
              </a:pathLst>
            </a:custGeom>
            <a:solidFill>
              <a:srgbClr val="7A7A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16" name="Freeform 76"/>
            <p:cNvSpPr>
              <a:spLocks/>
            </p:cNvSpPr>
            <p:nvPr/>
          </p:nvSpPr>
          <p:spPr bwMode="auto">
            <a:xfrm>
              <a:off x="836" y="1595"/>
              <a:ext cx="37" cy="100"/>
            </a:xfrm>
            <a:custGeom>
              <a:avLst/>
              <a:gdLst>
                <a:gd name="T0" fmla="*/ 0 w 37"/>
                <a:gd name="T1" fmla="*/ 100 h 100"/>
                <a:gd name="T2" fmla="*/ 37 w 37"/>
                <a:gd name="T3" fmla="*/ 63 h 100"/>
                <a:gd name="T4" fmla="*/ 37 w 37"/>
                <a:gd name="T5" fmla="*/ 0 h 100"/>
                <a:gd name="T6" fmla="*/ 0 w 37"/>
                <a:gd name="T7" fmla="*/ 35 h 100"/>
                <a:gd name="T8" fmla="*/ 0 w 37"/>
                <a:gd name="T9" fmla="*/ 100 h 100"/>
              </a:gdLst>
              <a:ahLst/>
              <a:cxnLst>
                <a:cxn ang="0">
                  <a:pos x="T0" y="T1"/>
                </a:cxn>
                <a:cxn ang="0">
                  <a:pos x="T2" y="T3"/>
                </a:cxn>
                <a:cxn ang="0">
                  <a:pos x="T4" y="T5"/>
                </a:cxn>
                <a:cxn ang="0">
                  <a:pos x="T6" y="T7"/>
                </a:cxn>
                <a:cxn ang="0">
                  <a:pos x="T8" y="T9"/>
                </a:cxn>
              </a:cxnLst>
              <a:rect l="0" t="0" r="r" b="b"/>
              <a:pathLst>
                <a:path w="37" h="100">
                  <a:moveTo>
                    <a:pt x="0" y="100"/>
                  </a:moveTo>
                  <a:lnTo>
                    <a:pt x="37" y="63"/>
                  </a:lnTo>
                  <a:lnTo>
                    <a:pt x="37" y="0"/>
                  </a:lnTo>
                  <a:lnTo>
                    <a:pt x="0" y="35"/>
                  </a:lnTo>
                  <a:lnTo>
                    <a:pt x="0" y="100"/>
                  </a:lnTo>
                  <a:close/>
                </a:path>
              </a:pathLst>
            </a:custGeom>
            <a:solidFill>
              <a:srgbClr val="7A7A5A"/>
            </a:solidFill>
            <a:ln w="3175">
              <a:solidFill>
                <a:srgbClr val="494936"/>
              </a:solidFill>
              <a:prstDash val="solid"/>
              <a:round/>
              <a:headEnd/>
              <a:tailEnd/>
            </a:ln>
          </p:spPr>
          <p:txBody>
            <a:bodyPr/>
            <a:lstStyle/>
            <a:p>
              <a:endParaRPr lang="en-US"/>
            </a:p>
          </p:txBody>
        </p:sp>
        <p:sp>
          <p:nvSpPr>
            <p:cNvPr id="1213517" name="Freeform 77"/>
            <p:cNvSpPr>
              <a:spLocks/>
            </p:cNvSpPr>
            <p:nvPr/>
          </p:nvSpPr>
          <p:spPr bwMode="auto">
            <a:xfrm>
              <a:off x="484" y="1687"/>
              <a:ext cx="312" cy="49"/>
            </a:xfrm>
            <a:custGeom>
              <a:avLst/>
              <a:gdLst>
                <a:gd name="T0" fmla="*/ 0 w 312"/>
                <a:gd name="T1" fmla="*/ 49 h 49"/>
                <a:gd name="T2" fmla="*/ 39 w 312"/>
                <a:gd name="T3" fmla="*/ 0 h 49"/>
                <a:gd name="T4" fmla="*/ 312 w 312"/>
                <a:gd name="T5" fmla="*/ 0 h 49"/>
                <a:gd name="T6" fmla="*/ 273 w 312"/>
                <a:gd name="T7" fmla="*/ 49 h 49"/>
                <a:gd name="T8" fmla="*/ 0 w 312"/>
                <a:gd name="T9" fmla="*/ 49 h 49"/>
              </a:gdLst>
              <a:ahLst/>
              <a:cxnLst>
                <a:cxn ang="0">
                  <a:pos x="T0" y="T1"/>
                </a:cxn>
                <a:cxn ang="0">
                  <a:pos x="T2" y="T3"/>
                </a:cxn>
                <a:cxn ang="0">
                  <a:pos x="T4" y="T5"/>
                </a:cxn>
                <a:cxn ang="0">
                  <a:pos x="T6" y="T7"/>
                </a:cxn>
                <a:cxn ang="0">
                  <a:pos x="T8" y="T9"/>
                </a:cxn>
              </a:cxnLst>
              <a:rect l="0" t="0" r="r" b="b"/>
              <a:pathLst>
                <a:path w="312" h="49">
                  <a:moveTo>
                    <a:pt x="0" y="49"/>
                  </a:moveTo>
                  <a:lnTo>
                    <a:pt x="39" y="0"/>
                  </a:lnTo>
                  <a:lnTo>
                    <a:pt x="312" y="0"/>
                  </a:lnTo>
                  <a:lnTo>
                    <a:pt x="273" y="49"/>
                  </a:lnTo>
                  <a:lnTo>
                    <a:pt x="0" y="49"/>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18" name="Freeform 78"/>
            <p:cNvSpPr>
              <a:spLocks/>
            </p:cNvSpPr>
            <p:nvPr/>
          </p:nvSpPr>
          <p:spPr bwMode="auto">
            <a:xfrm>
              <a:off x="484" y="1687"/>
              <a:ext cx="312" cy="49"/>
            </a:xfrm>
            <a:custGeom>
              <a:avLst/>
              <a:gdLst>
                <a:gd name="T0" fmla="*/ 0 w 312"/>
                <a:gd name="T1" fmla="*/ 49 h 49"/>
                <a:gd name="T2" fmla="*/ 39 w 312"/>
                <a:gd name="T3" fmla="*/ 0 h 49"/>
                <a:gd name="T4" fmla="*/ 312 w 312"/>
                <a:gd name="T5" fmla="*/ 0 h 49"/>
                <a:gd name="T6" fmla="*/ 273 w 312"/>
                <a:gd name="T7" fmla="*/ 49 h 49"/>
                <a:gd name="T8" fmla="*/ 0 w 312"/>
                <a:gd name="T9" fmla="*/ 49 h 49"/>
              </a:gdLst>
              <a:ahLst/>
              <a:cxnLst>
                <a:cxn ang="0">
                  <a:pos x="T0" y="T1"/>
                </a:cxn>
                <a:cxn ang="0">
                  <a:pos x="T2" y="T3"/>
                </a:cxn>
                <a:cxn ang="0">
                  <a:pos x="T4" y="T5"/>
                </a:cxn>
                <a:cxn ang="0">
                  <a:pos x="T6" y="T7"/>
                </a:cxn>
                <a:cxn ang="0">
                  <a:pos x="T8" y="T9"/>
                </a:cxn>
              </a:cxnLst>
              <a:rect l="0" t="0" r="r" b="b"/>
              <a:pathLst>
                <a:path w="312" h="49">
                  <a:moveTo>
                    <a:pt x="0" y="49"/>
                  </a:moveTo>
                  <a:lnTo>
                    <a:pt x="39" y="0"/>
                  </a:lnTo>
                  <a:lnTo>
                    <a:pt x="312" y="0"/>
                  </a:lnTo>
                  <a:lnTo>
                    <a:pt x="273" y="49"/>
                  </a:lnTo>
                  <a:lnTo>
                    <a:pt x="0" y="49"/>
                  </a:lnTo>
                  <a:close/>
                </a:path>
              </a:pathLst>
            </a:custGeom>
            <a:solidFill>
              <a:srgbClr val="C9C9B6"/>
            </a:solidFill>
            <a:ln w="3175">
              <a:solidFill>
                <a:srgbClr val="494936"/>
              </a:solidFill>
              <a:prstDash val="solid"/>
              <a:round/>
              <a:headEnd/>
              <a:tailEnd/>
            </a:ln>
          </p:spPr>
          <p:txBody>
            <a:bodyPr/>
            <a:lstStyle/>
            <a:p>
              <a:endParaRPr lang="en-US"/>
            </a:p>
          </p:txBody>
        </p:sp>
        <p:sp>
          <p:nvSpPr>
            <p:cNvPr id="1213519" name="Freeform 79"/>
            <p:cNvSpPr>
              <a:spLocks/>
            </p:cNvSpPr>
            <p:nvPr/>
          </p:nvSpPr>
          <p:spPr bwMode="auto">
            <a:xfrm>
              <a:off x="757" y="1687"/>
              <a:ext cx="39" cy="59"/>
            </a:xfrm>
            <a:custGeom>
              <a:avLst/>
              <a:gdLst>
                <a:gd name="T0" fmla="*/ 0 w 39"/>
                <a:gd name="T1" fmla="*/ 59 h 59"/>
                <a:gd name="T2" fmla="*/ 39 w 39"/>
                <a:gd name="T3" fmla="*/ 18 h 59"/>
                <a:gd name="T4" fmla="*/ 39 w 39"/>
                <a:gd name="T5" fmla="*/ 0 h 59"/>
                <a:gd name="T6" fmla="*/ 0 w 39"/>
                <a:gd name="T7" fmla="*/ 49 h 59"/>
                <a:gd name="T8" fmla="*/ 0 w 39"/>
                <a:gd name="T9" fmla="*/ 59 h 59"/>
              </a:gdLst>
              <a:ahLst/>
              <a:cxnLst>
                <a:cxn ang="0">
                  <a:pos x="T0" y="T1"/>
                </a:cxn>
                <a:cxn ang="0">
                  <a:pos x="T2" y="T3"/>
                </a:cxn>
                <a:cxn ang="0">
                  <a:pos x="T4" y="T5"/>
                </a:cxn>
                <a:cxn ang="0">
                  <a:pos x="T6" y="T7"/>
                </a:cxn>
                <a:cxn ang="0">
                  <a:pos x="T8" y="T9"/>
                </a:cxn>
              </a:cxnLst>
              <a:rect l="0" t="0" r="r" b="b"/>
              <a:pathLst>
                <a:path w="39" h="59">
                  <a:moveTo>
                    <a:pt x="0" y="59"/>
                  </a:moveTo>
                  <a:lnTo>
                    <a:pt x="39" y="18"/>
                  </a:lnTo>
                  <a:lnTo>
                    <a:pt x="39" y="0"/>
                  </a:lnTo>
                  <a:lnTo>
                    <a:pt x="0" y="49"/>
                  </a:lnTo>
                  <a:lnTo>
                    <a:pt x="0" y="59"/>
                  </a:lnTo>
                  <a:close/>
                </a:path>
              </a:pathLst>
            </a:custGeom>
            <a:solidFill>
              <a:srgbClr val="7A7A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20" name="Freeform 80"/>
            <p:cNvSpPr>
              <a:spLocks/>
            </p:cNvSpPr>
            <p:nvPr/>
          </p:nvSpPr>
          <p:spPr bwMode="auto">
            <a:xfrm>
              <a:off x="757" y="1687"/>
              <a:ext cx="39" cy="59"/>
            </a:xfrm>
            <a:custGeom>
              <a:avLst/>
              <a:gdLst>
                <a:gd name="T0" fmla="*/ 0 w 39"/>
                <a:gd name="T1" fmla="*/ 59 h 59"/>
                <a:gd name="T2" fmla="*/ 39 w 39"/>
                <a:gd name="T3" fmla="*/ 18 h 59"/>
                <a:gd name="T4" fmla="*/ 39 w 39"/>
                <a:gd name="T5" fmla="*/ 0 h 59"/>
                <a:gd name="T6" fmla="*/ 0 w 39"/>
                <a:gd name="T7" fmla="*/ 49 h 59"/>
                <a:gd name="T8" fmla="*/ 0 w 39"/>
                <a:gd name="T9" fmla="*/ 59 h 59"/>
              </a:gdLst>
              <a:ahLst/>
              <a:cxnLst>
                <a:cxn ang="0">
                  <a:pos x="T0" y="T1"/>
                </a:cxn>
                <a:cxn ang="0">
                  <a:pos x="T2" y="T3"/>
                </a:cxn>
                <a:cxn ang="0">
                  <a:pos x="T4" y="T5"/>
                </a:cxn>
                <a:cxn ang="0">
                  <a:pos x="T6" y="T7"/>
                </a:cxn>
                <a:cxn ang="0">
                  <a:pos x="T8" y="T9"/>
                </a:cxn>
              </a:cxnLst>
              <a:rect l="0" t="0" r="r" b="b"/>
              <a:pathLst>
                <a:path w="39" h="59">
                  <a:moveTo>
                    <a:pt x="0" y="59"/>
                  </a:moveTo>
                  <a:lnTo>
                    <a:pt x="39" y="18"/>
                  </a:lnTo>
                  <a:lnTo>
                    <a:pt x="39" y="0"/>
                  </a:lnTo>
                  <a:lnTo>
                    <a:pt x="0" y="49"/>
                  </a:lnTo>
                  <a:lnTo>
                    <a:pt x="0" y="59"/>
                  </a:lnTo>
                  <a:close/>
                </a:path>
              </a:pathLst>
            </a:custGeom>
            <a:solidFill>
              <a:srgbClr val="7A7A5A"/>
            </a:solidFill>
            <a:ln w="3175">
              <a:solidFill>
                <a:srgbClr val="494936"/>
              </a:solidFill>
              <a:prstDash val="solid"/>
              <a:round/>
              <a:headEnd/>
              <a:tailEnd/>
            </a:ln>
          </p:spPr>
          <p:txBody>
            <a:bodyPr/>
            <a:lstStyle/>
            <a:p>
              <a:endParaRPr lang="en-US"/>
            </a:p>
          </p:txBody>
        </p:sp>
        <p:sp>
          <p:nvSpPr>
            <p:cNvPr id="1213521" name="Rectangle 81"/>
            <p:cNvSpPr>
              <a:spLocks noChangeArrowheads="1"/>
            </p:cNvSpPr>
            <p:nvPr/>
          </p:nvSpPr>
          <p:spPr bwMode="auto">
            <a:xfrm>
              <a:off x="484" y="1736"/>
              <a:ext cx="273" cy="10"/>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22" name="Rectangle 82"/>
            <p:cNvSpPr>
              <a:spLocks noChangeArrowheads="1"/>
            </p:cNvSpPr>
            <p:nvPr/>
          </p:nvSpPr>
          <p:spPr bwMode="auto">
            <a:xfrm>
              <a:off x="485" y="1737"/>
              <a:ext cx="271" cy="8"/>
            </a:xfrm>
            <a:prstGeom prst="rect">
              <a:avLst/>
            </a:prstGeom>
            <a:solidFill>
              <a:srgbClr val="B7B79D"/>
            </a:solidFill>
            <a:ln w="3175">
              <a:solidFill>
                <a:srgbClr val="494936"/>
              </a:solidFill>
              <a:miter lim="800000"/>
              <a:headEnd/>
              <a:tailEnd/>
            </a:ln>
          </p:spPr>
          <p:txBody>
            <a:bodyPr/>
            <a:lstStyle/>
            <a:p>
              <a:endParaRPr lang="en-US"/>
            </a:p>
          </p:txBody>
        </p:sp>
        <p:sp>
          <p:nvSpPr>
            <p:cNvPr id="1213523" name="Freeform 83"/>
            <p:cNvSpPr>
              <a:spLocks/>
            </p:cNvSpPr>
            <p:nvPr/>
          </p:nvSpPr>
          <p:spPr bwMode="auto">
            <a:xfrm>
              <a:off x="535" y="1595"/>
              <a:ext cx="281" cy="27"/>
            </a:xfrm>
            <a:custGeom>
              <a:avLst/>
              <a:gdLst>
                <a:gd name="T0" fmla="*/ 0 w 281"/>
                <a:gd name="T1" fmla="*/ 27 h 27"/>
                <a:gd name="T2" fmla="*/ 30 w 281"/>
                <a:gd name="T3" fmla="*/ 0 h 27"/>
                <a:gd name="T4" fmla="*/ 281 w 281"/>
                <a:gd name="T5" fmla="*/ 0 h 27"/>
                <a:gd name="T6" fmla="*/ 253 w 281"/>
                <a:gd name="T7" fmla="*/ 27 h 27"/>
                <a:gd name="T8" fmla="*/ 0 w 281"/>
                <a:gd name="T9" fmla="*/ 27 h 27"/>
              </a:gdLst>
              <a:ahLst/>
              <a:cxnLst>
                <a:cxn ang="0">
                  <a:pos x="T0" y="T1"/>
                </a:cxn>
                <a:cxn ang="0">
                  <a:pos x="T2" y="T3"/>
                </a:cxn>
                <a:cxn ang="0">
                  <a:pos x="T4" y="T5"/>
                </a:cxn>
                <a:cxn ang="0">
                  <a:pos x="T6" y="T7"/>
                </a:cxn>
                <a:cxn ang="0">
                  <a:pos x="T8" y="T9"/>
                </a:cxn>
              </a:cxnLst>
              <a:rect l="0" t="0" r="r" b="b"/>
              <a:pathLst>
                <a:path w="281" h="27">
                  <a:moveTo>
                    <a:pt x="0" y="27"/>
                  </a:moveTo>
                  <a:lnTo>
                    <a:pt x="30" y="0"/>
                  </a:lnTo>
                  <a:lnTo>
                    <a:pt x="281" y="0"/>
                  </a:lnTo>
                  <a:lnTo>
                    <a:pt x="253" y="27"/>
                  </a:lnTo>
                  <a:lnTo>
                    <a:pt x="0"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24" name="Freeform 84"/>
            <p:cNvSpPr>
              <a:spLocks/>
            </p:cNvSpPr>
            <p:nvPr/>
          </p:nvSpPr>
          <p:spPr bwMode="auto">
            <a:xfrm>
              <a:off x="535" y="1595"/>
              <a:ext cx="281" cy="27"/>
            </a:xfrm>
            <a:custGeom>
              <a:avLst/>
              <a:gdLst>
                <a:gd name="T0" fmla="*/ 0 w 281"/>
                <a:gd name="T1" fmla="*/ 27 h 27"/>
                <a:gd name="T2" fmla="*/ 30 w 281"/>
                <a:gd name="T3" fmla="*/ 0 h 27"/>
                <a:gd name="T4" fmla="*/ 281 w 281"/>
                <a:gd name="T5" fmla="*/ 0 h 27"/>
                <a:gd name="T6" fmla="*/ 253 w 281"/>
                <a:gd name="T7" fmla="*/ 27 h 27"/>
                <a:gd name="T8" fmla="*/ 0 w 281"/>
                <a:gd name="T9" fmla="*/ 27 h 27"/>
              </a:gdLst>
              <a:ahLst/>
              <a:cxnLst>
                <a:cxn ang="0">
                  <a:pos x="T0" y="T1"/>
                </a:cxn>
                <a:cxn ang="0">
                  <a:pos x="T2" y="T3"/>
                </a:cxn>
                <a:cxn ang="0">
                  <a:pos x="T4" y="T5"/>
                </a:cxn>
                <a:cxn ang="0">
                  <a:pos x="T6" y="T7"/>
                </a:cxn>
                <a:cxn ang="0">
                  <a:pos x="T8" y="T9"/>
                </a:cxn>
              </a:cxnLst>
              <a:rect l="0" t="0" r="r" b="b"/>
              <a:pathLst>
                <a:path w="281" h="27">
                  <a:moveTo>
                    <a:pt x="0" y="27"/>
                  </a:moveTo>
                  <a:lnTo>
                    <a:pt x="30" y="0"/>
                  </a:lnTo>
                  <a:lnTo>
                    <a:pt x="281" y="0"/>
                  </a:lnTo>
                  <a:lnTo>
                    <a:pt x="253" y="27"/>
                  </a:lnTo>
                  <a:lnTo>
                    <a:pt x="0" y="27"/>
                  </a:lnTo>
                  <a:close/>
                </a:path>
              </a:pathLst>
            </a:custGeom>
            <a:solidFill>
              <a:srgbClr val="000000"/>
            </a:solidFill>
            <a:ln w="3175">
              <a:solidFill>
                <a:srgbClr val="000000"/>
              </a:solidFill>
              <a:prstDash val="solid"/>
              <a:round/>
              <a:headEnd/>
              <a:tailEnd/>
            </a:ln>
          </p:spPr>
          <p:txBody>
            <a:bodyPr/>
            <a:lstStyle/>
            <a:p>
              <a:endParaRPr lang="en-US"/>
            </a:p>
          </p:txBody>
        </p:sp>
        <p:sp>
          <p:nvSpPr>
            <p:cNvPr id="1213525" name="Freeform 85"/>
            <p:cNvSpPr>
              <a:spLocks/>
            </p:cNvSpPr>
            <p:nvPr/>
          </p:nvSpPr>
          <p:spPr bwMode="auto">
            <a:xfrm>
              <a:off x="533" y="1394"/>
              <a:ext cx="279" cy="26"/>
            </a:xfrm>
            <a:custGeom>
              <a:avLst/>
              <a:gdLst>
                <a:gd name="T0" fmla="*/ 0 w 279"/>
                <a:gd name="T1" fmla="*/ 26 h 26"/>
                <a:gd name="T2" fmla="*/ 28 w 279"/>
                <a:gd name="T3" fmla="*/ 0 h 26"/>
                <a:gd name="T4" fmla="*/ 279 w 279"/>
                <a:gd name="T5" fmla="*/ 0 h 26"/>
                <a:gd name="T6" fmla="*/ 251 w 279"/>
                <a:gd name="T7" fmla="*/ 26 h 26"/>
                <a:gd name="T8" fmla="*/ 0 w 279"/>
                <a:gd name="T9" fmla="*/ 26 h 26"/>
              </a:gdLst>
              <a:ahLst/>
              <a:cxnLst>
                <a:cxn ang="0">
                  <a:pos x="T0" y="T1"/>
                </a:cxn>
                <a:cxn ang="0">
                  <a:pos x="T2" y="T3"/>
                </a:cxn>
                <a:cxn ang="0">
                  <a:pos x="T4" y="T5"/>
                </a:cxn>
                <a:cxn ang="0">
                  <a:pos x="T6" y="T7"/>
                </a:cxn>
                <a:cxn ang="0">
                  <a:pos x="T8" y="T9"/>
                </a:cxn>
              </a:cxnLst>
              <a:rect l="0" t="0" r="r" b="b"/>
              <a:pathLst>
                <a:path w="279" h="26">
                  <a:moveTo>
                    <a:pt x="0" y="26"/>
                  </a:moveTo>
                  <a:lnTo>
                    <a:pt x="28" y="0"/>
                  </a:lnTo>
                  <a:lnTo>
                    <a:pt x="279" y="0"/>
                  </a:lnTo>
                  <a:lnTo>
                    <a:pt x="251"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26" name="Freeform 86"/>
            <p:cNvSpPr>
              <a:spLocks/>
            </p:cNvSpPr>
            <p:nvPr/>
          </p:nvSpPr>
          <p:spPr bwMode="auto">
            <a:xfrm>
              <a:off x="533" y="1394"/>
              <a:ext cx="279" cy="26"/>
            </a:xfrm>
            <a:custGeom>
              <a:avLst/>
              <a:gdLst>
                <a:gd name="T0" fmla="*/ 0 w 279"/>
                <a:gd name="T1" fmla="*/ 26 h 26"/>
                <a:gd name="T2" fmla="*/ 28 w 279"/>
                <a:gd name="T3" fmla="*/ 0 h 26"/>
                <a:gd name="T4" fmla="*/ 279 w 279"/>
                <a:gd name="T5" fmla="*/ 0 h 26"/>
                <a:gd name="T6" fmla="*/ 251 w 279"/>
                <a:gd name="T7" fmla="*/ 26 h 26"/>
                <a:gd name="T8" fmla="*/ 0 w 279"/>
                <a:gd name="T9" fmla="*/ 26 h 26"/>
              </a:gdLst>
              <a:ahLst/>
              <a:cxnLst>
                <a:cxn ang="0">
                  <a:pos x="T0" y="T1"/>
                </a:cxn>
                <a:cxn ang="0">
                  <a:pos x="T2" y="T3"/>
                </a:cxn>
                <a:cxn ang="0">
                  <a:pos x="T4" y="T5"/>
                </a:cxn>
                <a:cxn ang="0">
                  <a:pos x="T6" y="T7"/>
                </a:cxn>
                <a:cxn ang="0">
                  <a:pos x="T8" y="T9"/>
                </a:cxn>
              </a:cxnLst>
              <a:rect l="0" t="0" r="r" b="b"/>
              <a:pathLst>
                <a:path w="279" h="26">
                  <a:moveTo>
                    <a:pt x="0" y="26"/>
                  </a:moveTo>
                  <a:lnTo>
                    <a:pt x="28" y="0"/>
                  </a:lnTo>
                  <a:lnTo>
                    <a:pt x="279" y="0"/>
                  </a:lnTo>
                  <a:lnTo>
                    <a:pt x="251" y="26"/>
                  </a:lnTo>
                  <a:lnTo>
                    <a:pt x="0" y="26"/>
                  </a:lnTo>
                  <a:close/>
                </a:path>
              </a:pathLst>
            </a:custGeom>
            <a:solidFill>
              <a:srgbClr val="C9C9B6"/>
            </a:solidFill>
            <a:ln w="3175">
              <a:solidFill>
                <a:srgbClr val="494936"/>
              </a:solidFill>
              <a:prstDash val="solid"/>
              <a:round/>
              <a:headEnd/>
              <a:tailEnd/>
            </a:ln>
          </p:spPr>
          <p:txBody>
            <a:bodyPr/>
            <a:lstStyle/>
            <a:p>
              <a:endParaRPr lang="en-US"/>
            </a:p>
          </p:txBody>
        </p:sp>
        <p:sp>
          <p:nvSpPr>
            <p:cNvPr id="1213527" name="Rectangle 87"/>
            <p:cNvSpPr>
              <a:spLocks noChangeArrowheads="1"/>
            </p:cNvSpPr>
            <p:nvPr/>
          </p:nvSpPr>
          <p:spPr bwMode="auto">
            <a:xfrm>
              <a:off x="534" y="1421"/>
              <a:ext cx="251" cy="196"/>
            </a:xfrm>
            <a:prstGeom prst="rect">
              <a:avLst/>
            </a:prstGeom>
            <a:solidFill>
              <a:srgbClr val="B7B79D"/>
            </a:solidFill>
            <a:ln w="3175">
              <a:solidFill>
                <a:srgbClr val="494936"/>
              </a:solidFill>
              <a:miter lim="800000"/>
              <a:headEnd/>
              <a:tailEnd/>
            </a:ln>
          </p:spPr>
          <p:txBody>
            <a:bodyPr/>
            <a:lstStyle/>
            <a:p>
              <a:endParaRPr lang="en-US"/>
            </a:p>
          </p:txBody>
        </p:sp>
        <p:sp>
          <p:nvSpPr>
            <p:cNvPr id="1213528" name="Rectangle 88"/>
            <p:cNvSpPr>
              <a:spLocks noChangeArrowheads="1"/>
            </p:cNvSpPr>
            <p:nvPr/>
          </p:nvSpPr>
          <p:spPr bwMode="auto">
            <a:xfrm>
              <a:off x="556" y="1446"/>
              <a:ext cx="207" cy="152"/>
            </a:xfrm>
            <a:prstGeom prst="rect">
              <a:avLst/>
            </a:prstGeom>
            <a:solidFill>
              <a:srgbClr val="FFFFFF"/>
            </a:solidFill>
            <a:ln w="3175">
              <a:solidFill>
                <a:srgbClr val="494936"/>
              </a:solidFill>
              <a:miter lim="800000"/>
              <a:headEnd/>
              <a:tailEnd/>
            </a:ln>
          </p:spPr>
          <p:txBody>
            <a:bodyPr/>
            <a:lstStyle/>
            <a:p>
              <a:endParaRPr lang="en-US"/>
            </a:p>
          </p:txBody>
        </p:sp>
        <p:sp>
          <p:nvSpPr>
            <p:cNvPr id="1213529" name="Freeform 89"/>
            <p:cNvSpPr>
              <a:spLocks/>
            </p:cNvSpPr>
            <p:nvPr/>
          </p:nvSpPr>
          <p:spPr bwMode="auto">
            <a:xfrm>
              <a:off x="784" y="1394"/>
              <a:ext cx="28" cy="222"/>
            </a:xfrm>
            <a:custGeom>
              <a:avLst/>
              <a:gdLst>
                <a:gd name="T0" fmla="*/ 0 w 28"/>
                <a:gd name="T1" fmla="*/ 222 h 222"/>
                <a:gd name="T2" fmla="*/ 28 w 28"/>
                <a:gd name="T3" fmla="*/ 195 h 222"/>
                <a:gd name="T4" fmla="*/ 28 w 28"/>
                <a:gd name="T5" fmla="*/ 0 h 222"/>
                <a:gd name="T6" fmla="*/ 0 w 28"/>
                <a:gd name="T7" fmla="*/ 26 h 222"/>
                <a:gd name="T8" fmla="*/ 0 w 28"/>
                <a:gd name="T9" fmla="*/ 222 h 222"/>
              </a:gdLst>
              <a:ahLst/>
              <a:cxnLst>
                <a:cxn ang="0">
                  <a:pos x="T0" y="T1"/>
                </a:cxn>
                <a:cxn ang="0">
                  <a:pos x="T2" y="T3"/>
                </a:cxn>
                <a:cxn ang="0">
                  <a:pos x="T4" y="T5"/>
                </a:cxn>
                <a:cxn ang="0">
                  <a:pos x="T6" y="T7"/>
                </a:cxn>
                <a:cxn ang="0">
                  <a:pos x="T8" y="T9"/>
                </a:cxn>
              </a:cxnLst>
              <a:rect l="0" t="0" r="r" b="b"/>
              <a:pathLst>
                <a:path w="28" h="222">
                  <a:moveTo>
                    <a:pt x="0" y="222"/>
                  </a:moveTo>
                  <a:lnTo>
                    <a:pt x="28" y="195"/>
                  </a:lnTo>
                  <a:lnTo>
                    <a:pt x="28" y="0"/>
                  </a:lnTo>
                  <a:lnTo>
                    <a:pt x="0" y="26"/>
                  </a:lnTo>
                  <a:lnTo>
                    <a:pt x="0" y="222"/>
                  </a:lnTo>
                  <a:close/>
                </a:path>
              </a:pathLst>
            </a:custGeom>
            <a:solidFill>
              <a:srgbClr val="7A7A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30" name="Freeform 90"/>
            <p:cNvSpPr>
              <a:spLocks/>
            </p:cNvSpPr>
            <p:nvPr/>
          </p:nvSpPr>
          <p:spPr bwMode="auto">
            <a:xfrm>
              <a:off x="784" y="1394"/>
              <a:ext cx="28" cy="222"/>
            </a:xfrm>
            <a:custGeom>
              <a:avLst/>
              <a:gdLst>
                <a:gd name="T0" fmla="*/ 0 w 28"/>
                <a:gd name="T1" fmla="*/ 222 h 222"/>
                <a:gd name="T2" fmla="*/ 28 w 28"/>
                <a:gd name="T3" fmla="*/ 195 h 222"/>
                <a:gd name="T4" fmla="*/ 28 w 28"/>
                <a:gd name="T5" fmla="*/ 0 h 222"/>
                <a:gd name="T6" fmla="*/ 0 w 28"/>
                <a:gd name="T7" fmla="*/ 26 h 222"/>
                <a:gd name="T8" fmla="*/ 0 w 28"/>
                <a:gd name="T9" fmla="*/ 222 h 222"/>
              </a:gdLst>
              <a:ahLst/>
              <a:cxnLst>
                <a:cxn ang="0">
                  <a:pos x="T0" y="T1"/>
                </a:cxn>
                <a:cxn ang="0">
                  <a:pos x="T2" y="T3"/>
                </a:cxn>
                <a:cxn ang="0">
                  <a:pos x="T4" y="T5"/>
                </a:cxn>
                <a:cxn ang="0">
                  <a:pos x="T6" y="T7"/>
                </a:cxn>
                <a:cxn ang="0">
                  <a:pos x="T8" y="T9"/>
                </a:cxn>
              </a:cxnLst>
              <a:rect l="0" t="0" r="r" b="b"/>
              <a:pathLst>
                <a:path w="28" h="222">
                  <a:moveTo>
                    <a:pt x="0" y="222"/>
                  </a:moveTo>
                  <a:lnTo>
                    <a:pt x="28" y="195"/>
                  </a:lnTo>
                  <a:lnTo>
                    <a:pt x="28" y="0"/>
                  </a:lnTo>
                  <a:lnTo>
                    <a:pt x="0" y="26"/>
                  </a:lnTo>
                  <a:lnTo>
                    <a:pt x="0" y="222"/>
                  </a:lnTo>
                  <a:close/>
                </a:path>
              </a:pathLst>
            </a:custGeom>
            <a:solidFill>
              <a:srgbClr val="7A7A5A"/>
            </a:solidFill>
            <a:ln w="3175">
              <a:solidFill>
                <a:srgbClr val="494936"/>
              </a:solidFill>
              <a:prstDash val="solid"/>
              <a:round/>
              <a:headEnd/>
              <a:tailEnd/>
            </a:ln>
          </p:spPr>
          <p:txBody>
            <a:bodyPr/>
            <a:lstStyle/>
            <a:p>
              <a:endParaRPr lang="en-US"/>
            </a:p>
          </p:txBody>
        </p:sp>
      </p:grpSp>
      <p:sp>
        <p:nvSpPr>
          <p:cNvPr id="1213531" name="Line 91"/>
          <p:cNvSpPr>
            <a:spLocks noChangeShapeType="1"/>
          </p:cNvSpPr>
          <p:nvPr/>
        </p:nvSpPr>
        <p:spPr bwMode="auto">
          <a:xfrm rot="16200000">
            <a:off x="8722519" y="2174081"/>
            <a:ext cx="0" cy="528638"/>
          </a:xfrm>
          <a:prstGeom prst="line">
            <a:avLst/>
          </a:prstGeom>
          <a:noFill/>
          <a:ln w="38100">
            <a:solidFill>
              <a:schemeClr val="accent2"/>
            </a:solidFill>
            <a:round/>
            <a:headEnd type="none" w="sm" len="sm"/>
            <a:tailEnd type="none" w="sm" len="sm"/>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nchor="ctr">
            <a:spAutoFit/>
          </a:bodyPr>
          <a:lstStyle/>
          <a:p>
            <a:endParaRPr lang="en-US"/>
          </a:p>
        </p:txBody>
      </p:sp>
      <p:grpSp>
        <p:nvGrpSpPr>
          <p:cNvPr id="1213532" name="Group 92"/>
          <p:cNvGrpSpPr>
            <a:grpSpLocks/>
          </p:cNvGrpSpPr>
          <p:nvPr/>
        </p:nvGrpSpPr>
        <p:grpSpPr bwMode="auto">
          <a:xfrm>
            <a:off x="8842376" y="2212975"/>
            <a:ext cx="620713" cy="558800"/>
            <a:chOff x="4610" y="1394"/>
            <a:chExt cx="391" cy="352"/>
          </a:xfrm>
        </p:grpSpPr>
        <p:sp>
          <p:nvSpPr>
            <p:cNvPr id="1213533" name="Rectangle 93"/>
            <p:cNvSpPr>
              <a:spLocks noChangeArrowheads="1"/>
            </p:cNvSpPr>
            <p:nvPr/>
          </p:nvSpPr>
          <p:spPr bwMode="auto">
            <a:xfrm>
              <a:off x="4610" y="1630"/>
              <a:ext cx="354" cy="65"/>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34" name="Rectangle 94"/>
            <p:cNvSpPr>
              <a:spLocks noChangeArrowheads="1"/>
            </p:cNvSpPr>
            <p:nvPr/>
          </p:nvSpPr>
          <p:spPr bwMode="auto">
            <a:xfrm>
              <a:off x="4611" y="1631"/>
              <a:ext cx="352" cy="63"/>
            </a:xfrm>
            <a:prstGeom prst="rect">
              <a:avLst/>
            </a:prstGeom>
            <a:solidFill>
              <a:srgbClr val="B7B79D"/>
            </a:solidFill>
            <a:ln w="3175">
              <a:solidFill>
                <a:srgbClr val="494936"/>
              </a:solidFill>
              <a:miter lim="800000"/>
              <a:headEnd/>
              <a:tailEnd/>
            </a:ln>
          </p:spPr>
          <p:txBody>
            <a:bodyPr/>
            <a:lstStyle/>
            <a:p>
              <a:endParaRPr lang="en-US"/>
            </a:p>
          </p:txBody>
        </p:sp>
        <p:sp>
          <p:nvSpPr>
            <p:cNvPr id="1213535" name="Freeform 95"/>
            <p:cNvSpPr>
              <a:spLocks/>
            </p:cNvSpPr>
            <p:nvPr/>
          </p:nvSpPr>
          <p:spPr bwMode="auto">
            <a:xfrm>
              <a:off x="4610" y="1595"/>
              <a:ext cx="391" cy="35"/>
            </a:xfrm>
            <a:custGeom>
              <a:avLst/>
              <a:gdLst>
                <a:gd name="T0" fmla="*/ 0 w 391"/>
                <a:gd name="T1" fmla="*/ 35 h 35"/>
                <a:gd name="T2" fmla="*/ 38 w 391"/>
                <a:gd name="T3" fmla="*/ 0 h 35"/>
                <a:gd name="T4" fmla="*/ 391 w 391"/>
                <a:gd name="T5" fmla="*/ 0 h 35"/>
                <a:gd name="T6" fmla="*/ 354 w 391"/>
                <a:gd name="T7" fmla="*/ 35 h 35"/>
                <a:gd name="T8" fmla="*/ 0 w 391"/>
                <a:gd name="T9" fmla="*/ 35 h 35"/>
              </a:gdLst>
              <a:ahLst/>
              <a:cxnLst>
                <a:cxn ang="0">
                  <a:pos x="T0" y="T1"/>
                </a:cxn>
                <a:cxn ang="0">
                  <a:pos x="T2" y="T3"/>
                </a:cxn>
                <a:cxn ang="0">
                  <a:pos x="T4" y="T5"/>
                </a:cxn>
                <a:cxn ang="0">
                  <a:pos x="T6" y="T7"/>
                </a:cxn>
                <a:cxn ang="0">
                  <a:pos x="T8" y="T9"/>
                </a:cxn>
              </a:cxnLst>
              <a:rect l="0" t="0" r="r" b="b"/>
              <a:pathLst>
                <a:path w="391" h="35">
                  <a:moveTo>
                    <a:pt x="0" y="35"/>
                  </a:moveTo>
                  <a:lnTo>
                    <a:pt x="38" y="0"/>
                  </a:lnTo>
                  <a:lnTo>
                    <a:pt x="391" y="0"/>
                  </a:lnTo>
                  <a:lnTo>
                    <a:pt x="354" y="35"/>
                  </a:lnTo>
                  <a:lnTo>
                    <a:pt x="0" y="35"/>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36" name="Freeform 96"/>
            <p:cNvSpPr>
              <a:spLocks/>
            </p:cNvSpPr>
            <p:nvPr/>
          </p:nvSpPr>
          <p:spPr bwMode="auto">
            <a:xfrm>
              <a:off x="4610" y="1595"/>
              <a:ext cx="391" cy="35"/>
            </a:xfrm>
            <a:custGeom>
              <a:avLst/>
              <a:gdLst>
                <a:gd name="T0" fmla="*/ 0 w 391"/>
                <a:gd name="T1" fmla="*/ 35 h 35"/>
                <a:gd name="T2" fmla="*/ 38 w 391"/>
                <a:gd name="T3" fmla="*/ 0 h 35"/>
                <a:gd name="T4" fmla="*/ 391 w 391"/>
                <a:gd name="T5" fmla="*/ 0 h 35"/>
                <a:gd name="T6" fmla="*/ 354 w 391"/>
                <a:gd name="T7" fmla="*/ 35 h 35"/>
                <a:gd name="T8" fmla="*/ 0 w 391"/>
                <a:gd name="T9" fmla="*/ 35 h 35"/>
              </a:gdLst>
              <a:ahLst/>
              <a:cxnLst>
                <a:cxn ang="0">
                  <a:pos x="T0" y="T1"/>
                </a:cxn>
                <a:cxn ang="0">
                  <a:pos x="T2" y="T3"/>
                </a:cxn>
                <a:cxn ang="0">
                  <a:pos x="T4" y="T5"/>
                </a:cxn>
                <a:cxn ang="0">
                  <a:pos x="T6" y="T7"/>
                </a:cxn>
                <a:cxn ang="0">
                  <a:pos x="T8" y="T9"/>
                </a:cxn>
              </a:cxnLst>
              <a:rect l="0" t="0" r="r" b="b"/>
              <a:pathLst>
                <a:path w="391" h="35">
                  <a:moveTo>
                    <a:pt x="0" y="35"/>
                  </a:moveTo>
                  <a:lnTo>
                    <a:pt x="38" y="0"/>
                  </a:lnTo>
                  <a:lnTo>
                    <a:pt x="391" y="0"/>
                  </a:lnTo>
                  <a:lnTo>
                    <a:pt x="354" y="35"/>
                  </a:lnTo>
                  <a:lnTo>
                    <a:pt x="0" y="35"/>
                  </a:lnTo>
                  <a:close/>
                </a:path>
              </a:pathLst>
            </a:custGeom>
            <a:solidFill>
              <a:srgbClr val="C9C9B6"/>
            </a:solidFill>
            <a:ln w="3175">
              <a:solidFill>
                <a:srgbClr val="494936"/>
              </a:solidFill>
              <a:prstDash val="solid"/>
              <a:round/>
              <a:headEnd/>
              <a:tailEnd/>
            </a:ln>
          </p:spPr>
          <p:txBody>
            <a:bodyPr/>
            <a:lstStyle/>
            <a:p>
              <a:endParaRPr lang="en-US"/>
            </a:p>
          </p:txBody>
        </p:sp>
        <p:sp>
          <p:nvSpPr>
            <p:cNvPr id="1213537" name="Line 97"/>
            <p:cNvSpPr>
              <a:spLocks noChangeShapeType="1"/>
            </p:cNvSpPr>
            <p:nvPr/>
          </p:nvSpPr>
          <p:spPr bwMode="auto">
            <a:xfrm flipH="1">
              <a:off x="4859" y="1660"/>
              <a:ext cx="8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13538" name="Freeform 98"/>
            <p:cNvSpPr>
              <a:spLocks/>
            </p:cNvSpPr>
            <p:nvPr/>
          </p:nvSpPr>
          <p:spPr bwMode="auto">
            <a:xfrm>
              <a:off x="4964" y="1595"/>
              <a:ext cx="37" cy="100"/>
            </a:xfrm>
            <a:custGeom>
              <a:avLst/>
              <a:gdLst>
                <a:gd name="T0" fmla="*/ 0 w 37"/>
                <a:gd name="T1" fmla="*/ 100 h 100"/>
                <a:gd name="T2" fmla="*/ 37 w 37"/>
                <a:gd name="T3" fmla="*/ 63 h 100"/>
                <a:gd name="T4" fmla="*/ 37 w 37"/>
                <a:gd name="T5" fmla="*/ 0 h 100"/>
                <a:gd name="T6" fmla="*/ 0 w 37"/>
                <a:gd name="T7" fmla="*/ 35 h 100"/>
                <a:gd name="T8" fmla="*/ 0 w 37"/>
                <a:gd name="T9" fmla="*/ 100 h 100"/>
              </a:gdLst>
              <a:ahLst/>
              <a:cxnLst>
                <a:cxn ang="0">
                  <a:pos x="T0" y="T1"/>
                </a:cxn>
                <a:cxn ang="0">
                  <a:pos x="T2" y="T3"/>
                </a:cxn>
                <a:cxn ang="0">
                  <a:pos x="T4" y="T5"/>
                </a:cxn>
                <a:cxn ang="0">
                  <a:pos x="T6" y="T7"/>
                </a:cxn>
                <a:cxn ang="0">
                  <a:pos x="T8" y="T9"/>
                </a:cxn>
              </a:cxnLst>
              <a:rect l="0" t="0" r="r" b="b"/>
              <a:pathLst>
                <a:path w="37" h="100">
                  <a:moveTo>
                    <a:pt x="0" y="100"/>
                  </a:moveTo>
                  <a:lnTo>
                    <a:pt x="37" y="63"/>
                  </a:lnTo>
                  <a:lnTo>
                    <a:pt x="37" y="0"/>
                  </a:lnTo>
                  <a:lnTo>
                    <a:pt x="0" y="35"/>
                  </a:lnTo>
                  <a:lnTo>
                    <a:pt x="0" y="100"/>
                  </a:lnTo>
                  <a:close/>
                </a:path>
              </a:pathLst>
            </a:custGeom>
            <a:solidFill>
              <a:srgbClr val="7A7A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39" name="Freeform 99"/>
            <p:cNvSpPr>
              <a:spLocks/>
            </p:cNvSpPr>
            <p:nvPr/>
          </p:nvSpPr>
          <p:spPr bwMode="auto">
            <a:xfrm>
              <a:off x="4964" y="1595"/>
              <a:ext cx="37" cy="100"/>
            </a:xfrm>
            <a:custGeom>
              <a:avLst/>
              <a:gdLst>
                <a:gd name="T0" fmla="*/ 0 w 37"/>
                <a:gd name="T1" fmla="*/ 100 h 100"/>
                <a:gd name="T2" fmla="*/ 37 w 37"/>
                <a:gd name="T3" fmla="*/ 63 h 100"/>
                <a:gd name="T4" fmla="*/ 37 w 37"/>
                <a:gd name="T5" fmla="*/ 0 h 100"/>
                <a:gd name="T6" fmla="*/ 0 w 37"/>
                <a:gd name="T7" fmla="*/ 35 h 100"/>
                <a:gd name="T8" fmla="*/ 0 w 37"/>
                <a:gd name="T9" fmla="*/ 100 h 100"/>
              </a:gdLst>
              <a:ahLst/>
              <a:cxnLst>
                <a:cxn ang="0">
                  <a:pos x="T0" y="T1"/>
                </a:cxn>
                <a:cxn ang="0">
                  <a:pos x="T2" y="T3"/>
                </a:cxn>
                <a:cxn ang="0">
                  <a:pos x="T4" y="T5"/>
                </a:cxn>
                <a:cxn ang="0">
                  <a:pos x="T6" y="T7"/>
                </a:cxn>
                <a:cxn ang="0">
                  <a:pos x="T8" y="T9"/>
                </a:cxn>
              </a:cxnLst>
              <a:rect l="0" t="0" r="r" b="b"/>
              <a:pathLst>
                <a:path w="37" h="100">
                  <a:moveTo>
                    <a:pt x="0" y="100"/>
                  </a:moveTo>
                  <a:lnTo>
                    <a:pt x="37" y="63"/>
                  </a:lnTo>
                  <a:lnTo>
                    <a:pt x="37" y="0"/>
                  </a:lnTo>
                  <a:lnTo>
                    <a:pt x="0" y="35"/>
                  </a:lnTo>
                  <a:lnTo>
                    <a:pt x="0" y="100"/>
                  </a:lnTo>
                  <a:close/>
                </a:path>
              </a:pathLst>
            </a:custGeom>
            <a:solidFill>
              <a:srgbClr val="7A7A5A"/>
            </a:solidFill>
            <a:ln w="3175">
              <a:solidFill>
                <a:srgbClr val="494936"/>
              </a:solidFill>
              <a:prstDash val="solid"/>
              <a:round/>
              <a:headEnd/>
              <a:tailEnd/>
            </a:ln>
          </p:spPr>
          <p:txBody>
            <a:bodyPr/>
            <a:lstStyle/>
            <a:p>
              <a:endParaRPr lang="en-US"/>
            </a:p>
          </p:txBody>
        </p:sp>
        <p:sp>
          <p:nvSpPr>
            <p:cNvPr id="1213540" name="Freeform 100"/>
            <p:cNvSpPr>
              <a:spLocks/>
            </p:cNvSpPr>
            <p:nvPr/>
          </p:nvSpPr>
          <p:spPr bwMode="auto">
            <a:xfrm>
              <a:off x="4612" y="1687"/>
              <a:ext cx="312" cy="49"/>
            </a:xfrm>
            <a:custGeom>
              <a:avLst/>
              <a:gdLst>
                <a:gd name="T0" fmla="*/ 0 w 312"/>
                <a:gd name="T1" fmla="*/ 49 h 49"/>
                <a:gd name="T2" fmla="*/ 39 w 312"/>
                <a:gd name="T3" fmla="*/ 0 h 49"/>
                <a:gd name="T4" fmla="*/ 312 w 312"/>
                <a:gd name="T5" fmla="*/ 0 h 49"/>
                <a:gd name="T6" fmla="*/ 273 w 312"/>
                <a:gd name="T7" fmla="*/ 49 h 49"/>
                <a:gd name="T8" fmla="*/ 0 w 312"/>
                <a:gd name="T9" fmla="*/ 49 h 49"/>
              </a:gdLst>
              <a:ahLst/>
              <a:cxnLst>
                <a:cxn ang="0">
                  <a:pos x="T0" y="T1"/>
                </a:cxn>
                <a:cxn ang="0">
                  <a:pos x="T2" y="T3"/>
                </a:cxn>
                <a:cxn ang="0">
                  <a:pos x="T4" y="T5"/>
                </a:cxn>
                <a:cxn ang="0">
                  <a:pos x="T6" y="T7"/>
                </a:cxn>
                <a:cxn ang="0">
                  <a:pos x="T8" y="T9"/>
                </a:cxn>
              </a:cxnLst>
              <a:rect l="0" t="0" r="r" b="b"/>
              <a:pathLst>
                <a:path w="312" h="49">
                  <a:moveTo>
                    <a:pt x="0" y="49"/>
                  </a:moveTo>
                  <a:lnTo>
                    <a:pt x="39" y="0"/>
                  </a:lnTo>
                  <a:lnTo>
                    <a:pt x="312" y="0"/>
                  </a:lnTo>
                  <a:lnTo>
                    <a:pt x="273" y="49"/>
                  </a:lnTo>
                  <a:lnTo>
                    <a:pt x="0" y="49"/>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41" name="Freeform 101"/>
            <p:cNvSpPr>
              <a:spLocks/>
            </p:cNvSpPr>
            <p:nvPr/>
          </p:nvSpPr>
          <p:spPr bwMode="auto">
            <a:xfrm>
              <a:off x="4612" y="1687"/>
              <a:ext cx="312" cy="49"/>
            </a:xfrm>
            <a:custGeom>
              <a:avLst/>
              <a:gdLst>
                <a:gd name="T0" fmla="*/ 0 w 312"/>
                <a:gd name="T1" fmla="*/ 49 h 49"/>
                <a:gd name="T2" fmla="*/ 39 w 312"/>
                <a:gd name="T3" fmla="*/ 0 h 49"/>
                <a:gd name="T4" fmla="*/ 312 w 312"/>
                <a:gd name="T5" fmla="*/ 0 h 49"/>
                <a:gd name="T6" fmla="*/ 273 w 312"/>
                <a:gd name="T7" fmla="*/ 49 h 49"/>
                <a:gd name="T8" fmla="*/ 0 w 312"/>
                <a:gd name="T9" fmla="*/ 49 h 49"/>
              </a:gdLst>
              <a:ahLst/>
              <a:cxnLst>
                <a:cxn ang="0">
                  <a:pos x="T0" y="T1"/>
                </a:cxn>
                <a:cxn ang="0">
                  <a:pos x="T2" y="T3"/>
                </a:cxn>
                <a:cxn ang="0">
                  <a:pos x="T4" y="T5"/>
                </a:cxn>
                <a:cxn ang="0">
                  <a:pos x="T6" y="T7"/>
                </a:cxn>
                <a:cxn ang="0">
                  <a:pos x="T8" y="T9"/>
                </a:cxn>
              </a:cxnLst>
              <a:rect l="0" t="0" r="r" b="b"/>
              <a:pathLst>
                <a:path w="312" h="49">
                  <a:moveTo>
                    <a:pt x="0" y="49"/>
                  </a:moveTo>
                  <a:lnTo>
                    <a:pt x="39" y="0"/>
                  </a:lnTo>
                  <a:lnTo>
                    <a:pt x="312" y="0"/>
                  </a:lnTo>
                  <a:lnTo>
                    <a:pt x="273" y="49"/>
                  </a:lnTo>
                  <a:lnTo>
                    <a:pt x="0" y="49"/>
                  </a:lnTo>
                  <a:close/>
                </a:path>
              </a:pathLst>
            </a:custGeom>
            <a:solidFill>
              <a:srgbClr val="C9C9B6"/>
            </a:solidFill>
            <a:ln w="3175">
              <a:solidFill>
                <a:srgbClr val="494936"/>
              </a:solidFill>
              <a:prstDash val="solid"/>
              <a:round/>
              <a:headEnd/>
              <a:tailEnd/>
            </a:ln>
          </p:spPr>
          <p:txBody>
            <a:bodyPr/>
            <a:lstStyle/>
            <a:p>
              <a:endParaRPr lang="en-US"/>
            </a:p>
          </p:txBody>
        </p:sp>
        <p:sp>
          <p:nvSpPr>
            <p:cNvPr id="1213542" name="Freeform 102"/>
            <p:cNvSpPr>
              <a:spLocks/>
            </p:cNvSpPr>
            <p:nvPr/>
          </p:nvSpPr>
          <p:spPr bwMode="auto">
            <a:xfrm>
              <a:off x="4885" y="1687"/>
              <a:ext cx="39" cy="59"/>
            </a:xfrm>
            <a:custGeom>
              <a:avLst/>
              <a:gdLst>
                <a:gd name="T0" fmla="*/ 0 w 39"/>
                <a:gd name="T1" fmla="*/ 59 h 59"/>
                <a:gd name="T2" fmla="*/ 39 w 39"/>
                <a:gd name="T3" fmla="*/ 18 h 59"/>
                <a:gd name="T4" fmla="*/ 39 w 39"/>
                <a:gd name="T5" fmla="*/ 0 h 59"/>
                <a:gd name="T6" fmla="*/ 0 w 39"/>
                <a:gd name="T7" fmla="*/ 49 h 59"/>
                <a:gd name="T8" fmla="*/ 0 w 39"/>
                <a:gd name="T9" fmla="*/ 59 h 59"/>
              </a:gdLst>
              <a:ahLst/>
              <a:cxnLst>
                <a:cxn ang="0">
                  <a:pos x="T0" y="T1"/>
                </a:cxn>
                <a:cxn ang="0">
                  <a:pos x="T2" y="T3"/>
                </a:cxn>
                <a:cxn ang="0">
                  <a:pos x="T4" y="T5"/>
                </a:cxn>
                <a:cxn ang="0">
                  <a:pos x="T6" y="T7"/>
                </a:cxn>
                <a:cxn ang="0">
                  <a:pos x="T8" y="T9"/>
                </a:cxn>
              </a:cxnLst>
              <a:rect l="0" t="0" r="r" b="b"/>
              <a:pathLst>
                <a:path w="39" h="59">
                  <a:moveTo>
                    <a:pt x="0" y="59"/>
                  </a:moveTo>
                  <a:lnTo>
                    <a:pt x="39" y="18"/>
                  </a:lnTo>
                  <a:lnTo>
                    <a:pt x="39" y="0"/>
                  </a:lnTo>
                  <a:lnTo>
                    <a:pt x="0" y="49"/>
                  </a:lnTo>
                  <a:lnTo>
                    <a:pt x="0" y="59"/>
                  </a:lnTo>
                  <a:close/>
                </a:path>
              </a:pathLst>
            </a:custGeom>
            <a:solidFill>
              <a:srgbClr val="7A7A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43" name="Freeform 103"/>
            <p:cNvSpPr>
              <a:spLocks/>
            </p:cNvSpPr>
            <p:nvPr/>
          </p:nvSpPr>
          <p:spPr bwMode="auto">
            <a:xfrm>
              <a:off x="4885" y="1687"/>
              <a:ext cx="39" cy="59"/>
            </a:xfrm>
            <a:custGeom>
              <a:avLst/>
              <a:gdLst>
                <a:gd name="T0" fmla="*/ 0 w 39"/>
                <a:gd name="T1" fmla="*/ 59 h 59"/>
                <a:gd name="T2" fmla="*/ 39 w 39"/>
                <a:gd name="T3" fmla="*/ 18 h 59"/>
                <a:gd name="T4" fmla="*/ 39 w 39"/>
                <a:gd name="T5" fmla="*/ 0 h 59"/>
                <a:gd name="T6" fmla="*/ 0 w 39"/>
                <a:gd name="T7" fmla="*/ 49 h 59"/>
                <a:gd name="T8" fmla="*/ 0 w 39"/>
                <a:gd name="T9" fmla="*/ 59 h 59"/>
              </a:gdLst>
              <a:ahLst/>
              <a:cxnLst>
                <a:cxn ang="0">
                  <a:pos x="T0" y="T1"/>
                </a:cxn>
                <a:cxn ang="0">
                  <a:pos x="T2" y="T3"/>
                </a:cxn>
                <a:cxn ang="0">
                  <a:pos x="T4" y="T5"/>
                </a:cxn>
                <a:cxn ang="0">
                  <a:pos x="T6" y="T7"/>
                </a:cxn>
                <a:cxn ang="0">
                  <a:pos x="T8" y="T9"/>
                </a:cxn>
              </a:cxnLst>
              <a:rect l="0" t="0" r="r" b="b"/>
              <a:pathLst>
                <a:path w="39" h="59">
                  <a:moveTo>
                    <a:pt x="0" y="59"/>
                  </a:moveTo>
                  <a:lnTo>
                    <a:pt x="39" y="18"/>
                  </a:lnTo>
                  <a:lnTo>
                    <a:pt x="39" y="0"/>
                  </a:lnTo>
                  <a:lnTo>
                    <a:pt x="0" y="49"/>
                  </a:lnTo>
                  <a:lnTo>
                    <a:pt x="0" y="59"/>
                  </a:lnTo>
                  <a:close/>
                </a:path>
              </a:pathLst>
            </a:custGeom>
            <a:solidFill>
              <a:srgbClr val="7A7A5A"/>
            </a:solidFill>
            <a:ln w="3175">
              <a:solidFill>
                <a:srgbClr val="494936"/>
              </a:solidFill>
              <a:prstDash val="solid"/>
              <a:round/>
              <a:headEnd/>
              <a:tailEnd/>
            </a:ln>
          </p:spPr>
          <p:txBody>
            <a:bodyPr/>
            <a:lstStyle/>
            <a:p>
              <a:endParaRPr lang="en-US"/>
            </a:p>
          </p:txBody>
        </p:sp>
        <p:sp>
          <p:nvSpPr>
            <p:cNvPr id="1213544" name="Rectangle 104"/>
            <p:cNvSpPr>
              <a:spLocks noChangeArrowheads="1"/>
            </p:cNvSpPr>
            <p:nvPr/>
          </p:nvSpPr>
          <p:spPr bwMode="auto">
            <a:xfrm>
              <a:off x="4612" y="1736"/>
              <a:ext cx="273" cy="10"/>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45" name="Rectangle 105"/>
            <p:cNvSpPr>
              <a:spLocks noChangeArrowheads="1"/>
            </p:cNvSpPr>
            <p:nvPr/>
          </p:nvSpPr>
          <p:spPr bwMode="auto">
            <a:xfrm>
              <a:off x="4613" y="1737"/>
              <a:ext cx="271" cy="8"/>
            </a:xfrm>
            <a:prstGeom prst="rect">
              <a:avLst/>
            </a:prstGeom>
            <a:solidFill>
              <a:srgbClr val="B7B79D"/>
            </a:solidFill>
            <a:ln w="3175">
              <a:solidFill>
                <a:srgbClr val="494936"/>
              </a:solidFill>
              <a:miter lim="800000"/>
              <a:headEnd/>
              <a:tailEnd/>
            </a:ln>
          </p:spPr>
          <p:txBody>
            <a:bodyPr/>
            <a:lstStyle/>
            <a:p>
              <a:endParaRPr lang="en-US"/>
            </a:p>
          </p:txBody>
        </p:sp>
        <p:sp>
          <p:nvSpPr>
            <p:cNvPr id="1213546" name="Freeform 106"/>
            <p:cNvSpPr>
              <a:spLocks/>
            </p:cNvSpPr>
            <p:nvPr/>
          </p:nvSpPr>
          <p:spPr bwMode="auto">
            <a:xfrm>
              <a:off x="4663" y="1595"/>
              <a:ext cx="281" cy="27"/>
            </a:xfrm>
            <a:custGeom>
              <a:avLst/>
              <a:gdLst>
                <a:gd name="T0" fmla="*/ 0 w 281"/>
                <a:gd name="T1" fmla="*/ 27 h 27"/>
                <a:gd name="T2" fmla="*/ 30 w 281"/>
                <a:gd name="T3" fmla="*/ 0 h 27"/>
                <a:gd name="T4" fmla="*/ 281 w 281"/>
                <a:gd name="T5" fmla="*/ 0 h 27"/>
                <a:gd name="T6" fmla="*/ 253 w 281"/>
                <a:gd name="T7" fmla="*/ 27 h 27"/>
                <a:gd name="T8" fmla="*/ 0 w 281"/>
                <a:gd name="T9" fmla="*/ 27 h 27"/>
              </a:gdLst>
              <a:ahLst/>
              <a:cxnLst>
                <a:cxn ang="0">
                  <a:pos x="T0" y="T1"/>
                </a:cxn>
                <a:cxn ang="0">
                  <a:pos x="T2" y="T3"/>
                </a:cxn>
                <a:cxn ang="0">
                  <a:pos x="T4" y="T5"/>
                </a:cxn>
                <a:cxn ang="0">
                  <a:pos x="T6" y="T7"/>
                </a:cxn>
                <a:cxn ang="0">
                  <a:pos x="T8" y="T9"/>
                </a:cxn>
              </a:cxnLst>
              <a:rect l="0" t="0" r="r" b="b"/>
              <a:pathLst>
                <a:path w="281" h="27">
                  <a:moveTo>
                    <a:pt x="0" y="27"/>
                  </a:moveTo>
                  <a:lnTo>
                    <a:pt x="30" y="0"/>
                  </a:lnTo>
                  <a:lnTo>
                    <a:pt x="281" y="0"/>
                  </a:lnTo>
                  <a:lnTo>
                    <a:pt x="253" y="27"/>
                  </a:lnTo>
                  <a:lnTo>
                    <a:pt x="0"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47" name="Freeform 107"/>
            <p:cNvSpPr>
              <a:spLocks/>
            </p:cNvSpPr>
            <p:nvPr/>
          </p:nvSpPr>
          <p:spPr bwMode="auto">
            <a:xfrm>
              <a:off x="4663" y="1595"/>
              <a:ext cx="281" cy="27"/>
            </a:xfrm>
            <a:custGeom>
              <a:avLst/>
              <a:gdLst>
                <a:gd name="T0" fmla="*/ 0 w 281"/>
                <a:gd name="T1" fmla="*/ 27 h 27"/>
                <a:gd name="T2" fmla="*/ 30 w 281"/>
                <a:gd name="T3" fmla="*/ 0 h 27"/>
                <a:gd name="T4" fmla="*/ 281 w 281"/>
                <a:gd name="T5" fmla="*/ 0 h 27"/>
                <a:gd name="T6" fmla="*/ 253 w 281"/>
                <a:gd name="T7" fmla="*/ 27 h 27"/>
                <a:gd name="T8" fmla="*/ 0 w 281"/>
                <a:gd name="T9" fmla="*/ 27 h 27"/>
              </a:gdLst>
              <a:ahLst/>
              <a:cxnLst>
                <a:cxn ang="0">
                  <a:pos x="T0" y="T1"/>
                </a:cxn>
                <a:cxn ang="0">
                  <a:pos x="T2" y="T3"/>
                </a:cxn>
                <a:cxn ang="0">
                  <a:pos x="T4" y="T5"/>
                </a:cxn>
                <a:cxn ang="0">
                  <a:pos x="T6" y="T7"/>
                </a:cxn>
                <a:cxn ang="0">
                  <a:pos x="T8" y="T9"/>
                </a:cxn>
              </a:cxnLst>
              <a:rect l="0" t="0" r="r" b="b"/>
              <a:pathLst>
                <a:path w="281" h="27">
                  <a:moveTo>
                    <a:pt x="0" y="27"/>
                  </a:moveTo>
                  <a:lnTo>
                    <a:pt x="30" y="0"/>
                  </a:lnTo>
                  <a:lnTo>
                    <a:pt x="281" y="0"/>
                  </a:lnTo>
                  <a:lnTo>
                    <a:pt x="253" y="27"/>
                  </a:lnTo>
                  <a:lnTo>
                    <a:pt x="0" y="27"/>
                  </a:lnTo>
                  <a:close/>
                </a:path>
              </a:pathLst>
            </a:custGeom>
            <a:solidFill>
              <a:srgbClr val="000000"/>
            </a:solidFill>
            <a:ln w="3175">
              <a:solidFill>
                <a:srgbClr val="000000"/>
              </a:solidFill>
              <a:prstDash val="solid"/>
              <a:round/>
              <a:headEnd/>
              <a:tailEnd/>
            </a:ln>
          </p:spPr>
          <p:txBody>
            <a:bodyPr/>
            <a:lstStyle/>
            <a:p>
              <a:endParaRPr lang="en-US"/>
            </a:p>
          </p:txBody>
        </p:sp>
        <p:sp>
          <p:nvSpPr>
            <p:cNvPr id="1213548" name="Freeform 108"/>
            <p:cNvSpPr>
              <a:spLocks/>
            </p:cNvSpPr>
            <p:nvPr/>
          </p:nvSpPr>
          <p:spPr bwMode="auto">
            <a:xfrm>
              <a:off x="4661" y="1394"/>
              <a:ext cx="279" cy="26"/>
            </a:xfrm>
            <a:custGeom>
              <a:avLst/>
              <a:gdLst>
                <a:gd name="T0" fmla="*/ 0 w 279"/>
                <a:gd name="T1" fmla="*/ 26 h 26"/>
                <a:gd name="T2" fmla="*/ 28 w 279"/>
                <a:gd name="T3" fmla="*/ 0 h 26"/>
                <a:gd name="T4" fmla="*/ 279 w 279"/>
                <a:gd name="T5" fmla="*/ 0 h 26"/>
                <a:gd name="T6" fmla="*/ 251 w 279"/>
                <a:gd name="T7" fmla="*/ 26 h 26"/>
                <a:gd name="T8" fmla="*/ 0 w 279"/>
                <a:gd name="T9" fmla="*/ 26 h 26"/>
              </a:gdLst>
              <a:ahLst/>
              <a:cxnLst>
                <a:cxn ang="0">
                  <a:pos x="T0" y="T1"/>
                </a:cxn>
                <a:cxn ang="0">
                  <a:pos x="T2" y="T3"/>
                </a:cxn>
                <a:cxn ang="0">
                  <a:pos x="T4" y="T5"/>
                </a:cxn>
                <a:cxn ang="0">
                  <a:pos x="T6" y="T7"/>
                </a:cxn>
                <a:cxn ang="0">
                  <a:pos x="T8" y="T9"/>
                </a:cxn>
              </a:cxnLst>
              <a:rect l="0" t="0" r="r" b="b"/>
              <a:pathLst>
                <a:path w="279" h="26">
                  <a:moveTo>
                    <a:pt x="0" y="26"/>
                  </a:moveTo>
                  <a:lnTo>
                    <a:pt x="28" y="0"/>
                  </a:lnTo>
                  <a:lnTo>
                    <a:pt x="279" y="0"/>
                  </a:lnTo>
                  <a:lnTo>
                    <a:pt x="251"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49" name="Freeform 109"/>
            <p:cNvSpPr>
              <a:spLocks/>
            </p:cNvSpPr>
            <p:nvPr/>
          </p:nvSpPr>
          <p:spPr bwMode="auto">
            <a:xfrm>
              <a:off x="4661" y="1394"/>
              <a:ext cx="279" cy="26"/>
            </a:xfrm>
            <a:custGeom>
              <a:avLst/>
              <a:gdLst>
                <a:gd name="T0" fmla="*/ 0 w 279"/>
                <a:gd name="T1" fmla="*/ 26 h 26"/>
                <a:gd name="T2" fmla="*/ 28 w 279"/>
                <a:gd name="T3" fmla="*/ 0 h 26"/>
                <a:gd name="T4" fmla="*/ 279 w 279"/>
                <a:gd name="T5" fmla="*/ 0 h 26"/>
                <a:gd name="T6" fmla="*/ 251 w 279"/>
                <a:gd name="T7" fmla="*/ 26 h 26"/>
                <a:gd name="T8" fmla="*/ 0 w 279"/>
                <a:gd name="T9" fmla="*/ 26 h 26"/>
              </a:gdLst>
              <a:ahLst/>
              <a:cxnLst>
                <a:cxn ang="0">
                  <a:pos x="T0" y="T1"/>
                </a:cxn>
                <a:cxn ang="0">
                  <a:pos x="T2" y="T3"/>
                </a:cxn>
                <a:cxn ang="0">
                  <a:pos x="T4" y="T5"/>
                </a:cxn>
                <a:cxn ang="0">
                  <a:pos x="T6" y="T7"/>
                </a:cxn>
                <a:cxn ang="0">
                  <a:pos x="T8" y="T9"/>
                </a:cxn>
              </a:cxnLst>
              <a:rect l="0" t="0" r="r" b="b"/>
              <a:pathLst>
                <a:path w="279" h="26">
                  <a:moveTo>
                    <a:pt x="0" y="26"/>
                  </a:moveTo>
                  <a:lnTo>
                    <a:pt x="28" y="0"/>
                  </a:lnTo>
                  <a:lnTo>
                    <a:pt x="279" y="0"/>
                  </a:lnTo>
                  <a:lnTo>
                    <a:pt x="251" y="26"/>
                  </a:lnTo>
                  <a:lnTo>
                    <a:pt x="0" y="26"/>
                  </a:lnTo>
                  <a:close/>
                </a:path>
              </a:pathLst>
            </a:custGeom>
            <a:solidFill>
              <a:srgbClr val="C9C9B6"/>
            </a:solidFill>
            <a:ln w="3175">
              <a:solidFill>
                <a:srgbClr val="494936"/>
              </a:solidFill>
              <a:prstDash val="solid"/>
              <a:round/>
              <a:headEnd/>
              <a:tailEnd/>
            </a:ln>
          </p:spPr>
          <p:txBody>
            <a:bodyPr/>
            <a:lstStyle/>
            <a:p>
              <a:endParaRPr lang="en-US"/>
            </a:p>
          </p:txBody>
        </p:sp>
        <p:sp>
          <p:nvSpPr>
            <p:cNvPr id="1213550" name="Rectangle 110"/>
            <p:cNvSpPr>
              <a:spLocks noChangeArrowheads="1"/>
            </p:cNvSpPr>
            <p:nvPr/>
          </p:nvSpPr>
          <p:spPr bwMode="auto">
            <a:xfrm>
              <a:off x="4662" y="1421"/>
              <a:ext cx="251" cy="196"/>
            </a:xfrm>
            <a:prstGeom prst="rect">
              <a:avLst/>
            </a:prstGeom>
            <a:solidFill>
              <a:srgbClr val="B7B79D"/>
            </a:solidFill>
            <a:ln w="3175">
              <a:solidFill>
                <a:srgbClr val="494936"/>
              </a:solidFill>
              <a:miter lim="800000"/>
              <a:headEnd/>
              <a:tailEnd/>
            </a:ln>
          </p:spPr>
          <p:txBody>
            <a:bodyPr/>
            <a:lstStyle/>
            <a:p>
              <a:endParaRPr lang="en-US"/>
            </a:p>
          </p:txBody>
        </p:sp>
        <p:sp>
          <p:nvSpPr>
            <p:cNvPr id="1213551" name="Rectangle 111"/>
            <p:cNvSpPr>
              <a:spLocks noChangeArrowheads="1"/>
            </p:cNvSpPr>
            <p:nvPr/>
          </p:nvSpPr>
          <p:spPr bwMode="auto">
            <a:xfrm>
              <a:off x="4684" y="1446"/>
              <a:ext cx="207" cy="152"/>
            </a:xfrm>
            <a:prstGeom prst="rect">
              <a:avLst/>
            </a:prstGeom>
            <a:solidFill>
              <a:srgbClr val="FFFFFF"/>
            </a:solidFill>
            <a:ln w="3175">
              <a:solidFill>
                <a:srgbClr val="494936"/>
              </a:solidFill>
              <a:miter lim="800000"/>
              <a:headEnd/>
              <a:tailEnd/>
            </a:ln>
          </p:spPr>
          <p:txBody>
            <a:bodyPr/>
            <a:lstStyle/>
            <a:p>
              <a:endParaRPr lang="en-US"/>
            </a:p>
          </p:txBody>
        </p:sp>
        <p:sp>
          <p:nvSpPr>
            <p:cNvPr id="1213552" name="Freeform 112"/>
            <p:cNvSpPr>
              <a:spLocks/>
            </p:cNvSpPr>
            <p:nvPr/>
          </p:nvSpPr>
          <p:spPr bwMode="auto">
            <a:xfrm>
              <a:off x="4912" y="1394"/>
              <a:ext cx="28" cy="222"/>
            </a:xfrm>
            <a:custGeom>
              <a:avLst/>
              <a:gdLst>
                <a:gd name="T0" fmla="*/ 0 w 28"/>
                <a:gd name="T1" fmla="*/ 222 h 222"/>
                <a:gd name="T2" fmla="*/ 28 w 28"/>
                <a:gd name="T3" fmla="*/ 195 h 222"/>
                <a:gd name="T4" fmla="*/ 28 w 28"/>
                <a:gd name="T5" fmla="*/ 0 h 222"/>
                <a:gd name="T6" fmla="*/ 0 w 28"/>
                <a:gd name="T7" fmla="*/ 26 h 222"/>
                <a:gd name="T8" fmla="*/ 0 w 28"/>
                <a:gd name="T9" fmla="*/ 222 h 222"/>
              </a:gdLst>
              <a:ahLst/>
              <a:cxnLst>
                <a:cxn ang="0">
                  <a:pos x="T0" y="T1"/>
                </a:cxn>
                <a:cxn ang="0">
                  <a:pos x="T2" y="T3"/>
                </a:cxn>
                <a:cxn ang="0">
                  <a:pos x="T4" y="T5"/>
                </a:cxn>
                <a:cxn ang="0">
                  <a:pos x="T6" y="T7"/>
                </a:cxn>
                <a:cxn ang="0">
                  <a:pos x="T8" y="T9"/>
                </a:cxn>
              </a:cxnLst>
              <a:rect l="0" t="0" r="r" b="b"/>
              <a:pathLst>
                <a:path w="28" h="222">
                  <a:moveTo>
                    <a:pt x="0" y="222"/>
                  </a:moveTo>
                  <a:lnTo>
                    <a:pt x="28" y="195"/>
                  </a:lnTo>
                  <a:lnTo>
                    <a:pt x="28" y="0"/>
                  </a:lnTo>
                  <a:lnTo>
                    <a:pt x="0" y="26"/>
                  </a:lnTo>
                  <a:lnTo>
                    <a:pt x="0" y="222"/>
                  </a:lnTo>
                  <a:close/>
                </a:path>
              </a:pathLst>
            </a:custGeom>
            <a:solidFill>
              <a:srgbClr val="7A7A5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53" name="Freeform 113"/>
            <p:cNvSpPr>
              <a:spLocks/>
            </p:cNvSpPr>
            <p:nvPr/>
          </p:nvSpPr>
          <p:spPr bwMode="auto">
            <a:xfrm>
              <a:off x="4912" y="1394"/>
              <a:ext cx="28" cy="222"/>
            </a:xfrm>
            <a:custGeom>
              <a:avLst/>
              <a:gdLst>
                <a:gd name="T0" fmla="*/ 0 w 28"/>
                <a:gd name="T1" fmla="*/ 222 h 222"/>
                <a:gd name="T2" fmla="*/ 28 w 28"/>
                <a:gd name="T3" fmla="*/ 195 h 222"/>
                <a:gd name="T4" fmla="*/ 28 w 28"/>
                <a:gd name="T5" fmla="*/ 0 h 222"/>
                <a:gd name="T6" fmla="*/ 0 w 28"/>
                <a:gd name="T7" fmla="*/ 26 h 222"/>
                <a:gd name="T8" fmla="*/ 0 w 28"/>
                <a:gd name="T9" fmla="*/ 222 h 222"/>
              </a:gdLst>
              <a:ahLst/>
              <a:cxnLst>
                <a:cxn ang="0">
                  <a:pos x="T0" y="T1"/>
                </a:cxn>
                <a:cxn ang="0">
                  <a:pos x="T2" y="T3"/>
                </a:cxn>
                <a:cxn ang="0">
                  <a:pos x="T4" y="T5"/>
                </a:cxn>
                <a:cxn ang="0">
                  <a:pos x="T6" y="T7"/>
                </a:cxn>
                <a:cxn ang="0">
                  <a:pos x="T8" y="T9"/>
                </a:cxn>
              </a:cxnLst>
              <a:rect l="0" t="0" r="r" b="b"/>
              <a:pathLst>
                <a:path w="28" h="222">
                  <a:moveTo>
                    <a:pt x="0" y="222"/>
                  </a:moveTo>
                  <a:lnTo>
                    <a:pt x="28" y="195"/>
                  </a:lnTo>
                  <a:lnTo>
                    <a:pt x="28" y="0"/>
                  </a:lnTo>
                  <a:lnTo>
                    <a:pt x="0" y="26"/>
                  </a:lnTo>
                  <a:lnTo>
                    <a:pt x="0" y="222"/>
                  </a:lnTo>
                  <a:close/>
                </a:path>
              </a:pathLst>
            </a:custGeom>
            <a:solidFill>
              <a:srgbClr val="7A7A5A"/>
            </a:solidFill>
            <a:ln w="3175">
              <a:solidFill>
                <a:srgbClr val="494936"/>
              </a:solidFill>
              <a:prstDash val="solid"/>
              <a:round/>
              <a:headEnd/>
              <a:tailEnd/>
            </a:ln>
          </p:spPr>
          <p:txBody>
            <a:bodyPr/>
            <a:lstStyle/>
            <a:p>
              <a:endParaRPr lang="en-US"/>
            </a:p>
          </p:txBody>
        </p:sp>
      </p:grpSp>
      <p:sp>
        <p:nvSpPr>
          <p:cNvPr id="1213554" name="Rectangle 114"/>
          <p:cNvSpPr>
            <a:spLocks noChangeArrowheads="1"/>
          </p:cNvSpPr>
          <p:nvPr/>
        </p:nvSpPr>
        <p:spPr bwMode="auto">
          <a:xfrm>
            <a:off x="2209800" y="1905000"/>
            <a:ext cx="750888"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2" rIns="73025" bIns="36512">
            <a:spAutoFit/>
          </a:bodyPr>
          <a:lstStyle/>
          <a:p>
            <a:pPr>
              <a:lnSpc>
                <a:spcPct val="100000"/>
              </a:lnSpc>
            </a:pPr>
            <a:r>
              <a:rPr lang="en-US" altLang="en-US" sz="1600">
                <a:latin typeface="Helvetica" panose="020B0604020202020204" pitchFamily="34" charset="0"/>
              </a:rPr>
              <a:t>Host A</a:t>
            </a:r>
          </a:p>
        </p:txBody>
      </p:sp>
      <p:sp>
        <p:nvSpPr>
          <p:cNvPr id="1213555" name="Rectangle 115"/>
          <p:cNvSpPr>
            <a:spLocks noChangeArrowheads="1"/>
          </p:cNvSpPr>
          <p:nvPr/>
        </p:nvSpPr>
        <p:spPr bwMode="auto">
          <a:xfrm>
            <a:off x="8686801" y="1905000"/>
            <a:ext cx="763029" cy="319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2" rIns="73025" bIns="36512">
            <a:spAutoFit/>
          </a:bodyPr>
          <a:lstStyle/>
          <a:p>
            <a:pPr>
              <a:lnSpc>
                <a:spcPct val="100000"/>
              </a:lnSpc>
            </a:pPr>
            <a:r>
              <a:rPr lang="en-US" altLang="en-US" sz="1600">
                <a:latin typeface="Helvetica" panose="020B0604020202020204" pitchFamily="34" charset="0"/>
              </a:rPr>
              <a:t>Host B</a:t>
            </a:r>
          </a:p>
        </p:txBody>
      </p:sp>
      <p:sp>
        <p:nvSpPr>
          <p:cNvPr id="1213556" name="Rectangle 116"/>
          <p:cNvSpPr>
            <a:spLocks noChangeArrowheads="1"/>
          </p:cNvSpPr>
          <p:nvPr/>
        </p:nvSpPr>
        <p:spPr bwMode="auto">
          <a:xfrm>
            <a:off x="3505200" y="2057400"/>
            <a:ext cx="10033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2" rIns="73025" bIns="36512">
            <a:spAutoFit/>
          </a:bodyPr>
          <a:lstStyle/>
          <a:p>
            <a:pPr>
              <a:lnSpc>
                <a:spcPct val="100000"/>
              </a:lnSpc>
            </a:pPr>
            <a:r>
              <a:rPr lang="en-US" altLang="en-US" sz="1600">
                <a:latin typeface="Helvetica" panose="020B0604020202020204" pitchFamily="34" charset="0"/>
              </a:rPr>
              <a:t>Router A </a:t>
            </a:r>
          </a:p>
        </p:txBody>
      </p:sp>
      <p:sp>
        <p:nvSpPr>
          <p:cNvPr id="1213557" name="Rectangle 117"/>
          <p:cNvSpPr>
            <a:spLocks noChangeArrowheads="1"/>
          </p:cNvSpPr>
          <p:nvPr/>
        </p:nvSpPr>
        <p:spPr bwMode="auto">
          <a:xfrm>
            <a:off x="7162801" y="2057400"/>
            <a:ext cx="1014701" cy="319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6512" rIns="73025" bIns="36512">
            <a:spAutoFit/>
          </a:bodyPr>
          <a:lstStyle/>
          <a:p>
            <a:pPr>
              <a:lnSpc>
                <a:spcPct val="100000"/>
              </a:lnSpc>
            </a:pPr>
            <a:r>
              <a:rPr lang="en-US" altLang="en-US" sz="1600">
                <a:latin typeface="Helvetica" panose="020B0604020202020204" pitchFamily="34" charset="0"/>
              </a:rPr>
              <a:t>Router B </a:t>
            </a:r>
          </a:p>
        </p:txBody>
      </p:sp>
      <p:grpSp>
        <p:nvGrpSpPr>
          <p:cNvPr id="1213558" name="Group 118"/>
          <p:cNvGrpSpPr>
            <a:grpSpLocks/>
          </p:cNvGrpSpPr>
          <p:nvPr/>
        </p:nvGrpSpPr>
        <p:grpSpPr bwMode="auto">
          <a:xfrm>
            <a:off x="3630613" y="2376488"/>
            <a:ext cx="711200" cy="411162"/>
            <a:chOff x="1327" y="1497"/>
            <a:chExt cx="448" cy="259"/>
          </a:xfrm>
        </p:grpSpPr>
        <p:sp>
          <p:nvSpPr>
            <p:cNvPr id="1213559" name="Oval 119"/>
            <p:cNvSpPr>
              <a:spLocks noChangeArrowheads="1"/>
            </p:cNvSpPr>
            <p:nvPr/>
          </p:nvSpPr>
          <p:spPr bwMode="auto">
            <a:xfrm>
              <a:off x="1328" y="1605"/>
              <a:ext cx="447" cy="151"/>
            </a:xfrm>
            <a:prstGeom prst="ellipse">
              <a:avLst/>
            </a:prstGeom>
            <a:solidFill>
              <a:srgbClr val="0078AA"/>
            </a:solidFill>
            <a:ln w="4763">
              <a:solidFill>
                <a:srgbClr val="AAE6FF"/>
              </a:solidFill>
              <a:round/>
              <a:headEnd/>
              <a:tailEnd/>
            </a:ln>
          </p:spPr>
          <p:txBody>
            <a:bodyPr/>
            <a:lstStyle/>
            <a:p>
              <a:endParaRPr lang="en-US"/>
            </a:p>
          </p:txBody>
        </p:sp>
        <p:sp>
          <p:nvSpPr>
            <p:cNvPr id="1213560" name="Rectangle 120"/>
            <p:cNvSpPr>
              <a:spLocks noChangeArrowheads="1"/>
            </p:cNvSpPr>
            <p:nvPr/>
          </p:nvSpPr>
          <p:spPr bwMode="auto">
            <a:xfrm>
              <a:off x="1327" y="1574"/>
              <a:ext cx="446" cy="108"/>
            </a:xfrm>
            <a:prstGeom prst="rect">
              <a:avLst/>
            </a:prstGeom>
            <a:solidFill>
              <a:srgbClr val="0078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61" name="Rectangle 121"/>
            <p:cNvSpPr>
              <a:spLocks noChangeArrowheads="1"/>
            </p:cNvSpPr>
            <p:nvPr/>
          </p:nvSpPr>
          <p:spPr bwMode="auto">
            <a:xfrm>
              <a:off x="1327" y="1574"/>
              <a:ext cx="446" cy="108"/>
            </a:xfrm>
            <a:prstGeom prst="rect">
              <a:avLst/>
            </a:prstGeom>
            <a:solidFill>
              <a:srgbClr val="0078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62" name="Oval 122"/>
            <p:cNvSpPr>
              <a:spLocks noChangeArrowheads="1"/>
            </p:cNvSpPr>
            <p:nvPr/>
          </p:nvSpPr>
          <p:spPr bwMode="auto">
            <a:xfrm>
              <a:off x="1328" y="1497"/>
              <a:ext cx="447" cy="151"/>
            </a:xfrm>
            <a:prstGeom prst="ellipse">
              <a:avLst/>
            </a:prstGeom>
            <a:solidFill>
              <a:srgbClr val="00B4FF"/>
            </a:solidFill>
            <a:ln w="4763">
              <a:solidFill>
                <a:srgbClr val="AAE6FF"/>
              </a:solidFill>
              <a:round/>
              <a:headEnd/>
              <a:tailEnd/>
            </a:ln>
          </p:spPr>
          <p:txBody>
            <a:bodyPr/>
            <a:lstStyle/>
            <a:p>
              <a:endParaRPr lang="en-US"/>
            </a:p>
          </p:txBody>
        </p:sp>
        <p:grpSp>
          <p:nvGrpSpPr>
            <p:cNvPr id="1213563" name="Group 123"/>
            <p:cNvGrpSpPr>
              <a:grpSpLocks/>
            </p:cNvGrpSpPr>
            <p:nvPr/>
          </p:nvGrpSpPr>
          <p:grpSpPr bwMode="auto">
            <a:xfrm>
              <a:off x="1395" y="1515"/>
              <a:ext cx="310" cy="116"/>
              <a:chOff x="1395" y="1515"/>
              <a:chExt cx="310" cy="116"/>
            </a:xfrm>
          </p:grpSpPr>
          <p:grpSp>
            <p:nvGrpSpPr>
              <p:cNvPr id="1213564" name="Group 124"/>
              <p:cNvGrpSpPr>
                <a:grpSpLocks/>
              </p:cNvGrpSpPr>
              <p:nvPr/>
            </p:nvGrpSpPr>
            <p:grpSpPr bwMode="auto">
              <a:xfrm>
                <a:off x="1395" y="1515"/>
                <a:ext cx="307" cy="113"/>
                <a:chOff x="1395" y="1515"/>
                <a:chExt cx="307" cy="113"/>
              </a:xfrm>
            </p:grpSpPr>
            <p:sp>
              <p:nvSpPr>
                <p:cNvPr id="1213565" name="Freeform 125"/>
                <p:cNvSpPr>
                  <a:spLocks/>
                </p:cNvSpPr>
                <p:nvPr/>
              </p:nvSpPr>
              <p:spPr bwMode="auto">
                <a:xfrm>
                  <a:off x="1556" y="1518"/>
                  <a:ext cx="146" cy="48"/>
                </a:xfrm>
                <a:custGeom>
                  <a:avLst/>
                  <a:gdLst>
                    <a:gd name="T0" fmla="*/ 0 w 440"/>
                    <a:gd name="T1" fmla="*/ 113 h 144"/>
                    <a:gd name="T2" fmla="*/ 98 w 440"/>
                    <a:gd name="T3" fmla="*/ 144 h 144"/>
                    <a:gd name="T4" fmla="*/ 334 w 440"/>
                    <a:gd name="T5" fmla="*/ 48 h 144"/>
                    <a:gd name="T6" fmla="*/ 440 w 440"/>
                    <a:gd name="T7" fmla="*/ 81 h 144"/>
                    <a:gd name="T8" fmla="*/ 383 w 440"/>
                    <a:gd name="T9" fmla="*/ 0 h 144"/>
                    <a:gd name="T10" fmla="*/ 106 w 440"/>
                    <a:gd name="T11" fmla="*/ 0 h 144"/>
                    <a:gd name="T12" fmla="*/ 221 w 440"/>
                    <a:gd name="T13" fmla="*/ 24 h 144"/>
                    <a:gd name="T14" fmla="*/ 0 w 440"/>
                    <a:gd name="T15" fmla="*/ 113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113"/>
                      </a:moveTo>
                      <a:lnTo>
                        <a:pt x="98" y="144"/>
                      </a:lnTo>
                      <a:lnTo>
                        <a:pt x="334" y="48"/>
                      </a:lnTo>
                      <a:lnTo>
                        <a:pt x="440" y="81"/>
                      </a:lnTo>
                      <a:lnTo>
                        <a:pt x="383" y="0"/>
                      </a:lnTo>
                      <a:lnTo>
                        <a:pt x="106" y="0"/>
                      </a:lnTo>
                      <a:lnTo>
                        <a:pt x="221" y="24"/>
                      </a:lnTo>
                      <a:lnTo>
                        <a:pt x="0"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66" name="Freeform 126"/>
                <p:cNvSpPr>
                  <a:spLocks/>
                </p:cNvSpPr>
                <p:nvPr/>
              </p:nvSpPr>
              <p:spPr bwMode="auto">
                <a:xfrm>
                  <a:off x="1556" y="1518"/>
                  <a:ext cx="146" cy="48"/>
                </a:xfrm>
                <a:custGeom>
                  <a:avLst/>
                  <a:gdLst>
                    <a:gd name="T0" fmla="*/ 0 w 440"/>
                    <a:gd name="T1" fmla="*/ 113 h 144"/>
                    <a:gd name="T2" fmla="*/ 98 w 440"/>
                    <a:gd name="T3" fmla="*/ 144 h 144"/>
                    <a:gd name="T4" fmla="*/ 334 w 440"/>
                    <a:gd name="T5" fmla="*/ 48 h 144"/>
                    <a:gd name="T6" fmla="*/ 440 w 440"/>
                    <a:gd name="T7" fmla="*/ 81 h 144"/>
                    <a:gd name="T8" fmla="*/ 383 w 440"/>
                    <a:gd name="T9" fmla="*/ 0 h 144"/>
                    <a:gd name="T10" fmla="*/ 106 w 440"/>
                    <a:gd name="T11" fmla="*/ 0 h 144"/>
                    <a:gd name="T12" fmla="*/ 221 w 440"/>
                    <a:gd name="T13" fmla="*/ 24 h 144"/>
                    <a:gd name="T14" fmla="*/ 0 w 440"/>
                    <a:gd name="T15" fmla="*/ 113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113"/>
                      </a:moveTo>
                      <a:lnTo>
                        <a:pt x="98" y="144"/>
                      </a:lnTo>
                      <a:lnTo>
                        <a:pt x="334" y="48"/>
                      </a:lnTo>
                      <a:lnTo>
                        <a:pt x="440" y="81"/>
                      </a:lnTo>
                      <a:lnTo>
                        <a:pt x="383" y="0"/>
                      </a:lnTo>
                      <a:lnTo>
                        <a:pt x="106" y="0"/>
                      </a:lnTo>
                      <a:lnTo>
                        <a:pt x="221" y="24"/>
                      </a:lnTo>
                      <a:lnTo>
                        <a:pt x="0"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67" name="Freeform 127"/>
                <p:cNvSpPr>
                  <a:spLocks/>
                </p:cNvSpPr>
                <p:nvPr/>
              </p:nvSpPr>
              <p:spPr bwMode="auto">
                <a:xfrm>
                  <a:off x="1395" y="1574"/>
                  <a:ext cx="147" cy="51"/>
                </a:xfrm>
                <a:custGeom>
                  <a:avLst/>
                  <a:gdLst>
                    <a:gd name="T0" fmla="*/ 441 w 441"/>
                    <a:gd name="T1" fmla="*/ 32 h 153"/>
                    <a:gd name="T2" fmla="*/ 343 w 441"/>
                    <a:gd name="T3" fmla="*/ 0 h 153"/>
                    <a:gd name="T4" fmla="*/ 115 w 441"/>
                    <a:gd name="T5" fmla="*/ 97 h 153"/>
                    <a:gd name="T6" fmla="*/ 0 w 441"/>
                    <a:gd name="T7" fmla="*/ 64 h 153"/>
                    <a:gd name="T8" fmla="*/ 58 w 441"/>
                    <a:gd name="T9" fmla="*/ 153 h 153"/>
                    <a:gd name="T10" fmla="*/ 343 w 441"/>
                    <a:gd name="T11" fmla="*/ 153 h 153"/>
                    <a:gd name="T12" fmla="*/ 220 w 441"/>
                    <a:gd name="T13" fmla="*/ 121 h 153"/>
                    <a:gd name="T14" fmla="*/ 441 w 441"/>
                    <a:gd name="T15" fmla="*/ 32 h 1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53">
                      <a:moveTo>
                        <a:pt x="441" y="32"/>
                      </a:moveTo>
                      <a:lnTo>
                        <a:pt x="343" y="0"/>
                      </a:lnTo>
                      <a:lnTo>
                        <a:pt x="115" y="97"/>
                      </a:lnTo>
                      <a:lnTo>
                        <a:pt x="0" y="64"/>
                      </a:lnTo>
                      <a:lnTo>
                        <a:pt x="58" y="153"/>
                      </a:lnTo>
                      <a:lnTo>
                        <a:pt x="343" y="153"/>
                      </a:lnTo>
                      <a:lnTo>
                        <a:pt x="220" y="121"/>
                      </a:lnTo>
                      <a:lnTo>
                        <a:pt x="441"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68" name="Freeform 128"/>
                <p:cNvSpPr>
                  <a:spLocks/>
                </p:cNvSpPr>
                <p:nvPr/>
              </p:nvSpPr>
              <p:spPr bwMode="auto">
                <a:xfrm>
                  <a:off x="1395" y="1574"/>
                  <a:ext cx="147" cy="51"/>
                </a:xfrm>
                <a:custGeom>
                  <a:avLst/>
                  <a:gdLst>
                    <a:gd name="T0" fmla="*/ 441 w 441"/>
                    <a:gd name="T1" fmla="*/ 32 h 153"/>
                    <a:gd name="T2" fmla="*/ 343 w 441"/>
                    <a:gd name="T3" fmla="*/ 0 h 153"/>
                    <a:gd name="T4" fmla="*/ 115 w 441"/>
                    <a:gd name="T5" fmla="*/ 97 h 153"/>
                    <a:gd name="T6" fmla="*/ 0 w 441"/>
                    <a:gd name="T7" fmla="*/ 64 h 153"/>
                    <a:gd name="T8" fmla="*/ 58 w 441"/>
                    <a:gd name="T9" fmla="*/ 153 h 153"/>
                    <a:gd name="T10" fmla="*/ 343 w 441"/>
                    <a:gd name="T11" fmla="*/ 153 h 153"/>
                    <a:gd name="T12" fmla="*/ 220 w 441"/>
                    <a:gd name="T13" fmla="*/ 121 h 153"/>
                    <a:gd name="T14" fmla="*/ 441 w 441"/>
                    <a:gd name="T15" fmla="*/ 32 h 1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53">
                      <a:moveTo>
                        <a:pt x="441" y="32"/>
                      </a:moveTo>
                      <a:lnTo>
                        <a:pt x="343" y="0"/>
                      </a:lnTo>
                      <a:lnTo>
                        <a:pt x="115" y="97"/>
                      </a:lnTo>
                      <a:lnTo>
                        <a:pt x="0" y="64"/>
                      </a:lnTo>
                      <a:lnTo>
                        <a:pt x="58" y="153"/>
                      </a:lnTo>
                      <a:lnTo>
                        <a:pt x="343" y="153"/>
                      </a:lnTo>
                      <a:lnTo>
                        <a:pt x="220" y="121"/>
                      </a:lnTo>
                      <a:lnTo>
                        <a:pt x="441"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69" name="Freeform 129"/>
                <p:cNvSpPr>
                  <a:spLocks/>
                </p:cNvSpPr>
                <p:nvPr/>
              </p:nvSpPr>
              <p:spPr bwMode="auto">
                <a:xfrm>
                  <a:off x="1403" y="1515"/>
                  <a:ext cx="147" cy="48"/>
                </a:xfrm>
                <a:custGeom>
                  <a:avLst/>
                  <a:gdLst>
                    <a:gd name="T0" fmla="*/ 0 w 440"/>
                    <a:gd name="T1" fmla="*/ 32 h 144"/>
                    <a:gd name="T2" fmla="*/ 98 w 440"/>
                    <a:gd name="T3" fmla="*/ 0 h 144"/>
                    <a:gd name="T4" fmla="*/ 334 w 440"/>
                    <a:gd name="T5" fmla="*/ 89 h 144"/>
                    <a:gd name="T6" fmla="*/ 440 w 440"/>
                    <a:gd name="T7" fmla="*/ 64 h 144"/>
                    <a:gd name="T8" fmla="*/ 383 w 440"/>
                    <a:gd name="T9" fmla="*/ 144 h 144"/>
                    <a:gd name="T10" fmla="*/ 105 w 440"/>
                    <a:gd name="T11" fmla="*/ 144 h 144"/>
                    <a:gd name="T12" fmla="*/ 220 w 440"/>
                    <a:gd name="T13" fmla="*/ 121 h 144"/>
                    <a:gd name="T14" fmla="*/ 0 w 440"/>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32"/>
                      </a:moveTo>
                      <a:lnTo>
                        <a:pt x="98" y="0"/>
                      </a:lnTo>
                      <a:lnTo>
                        <a:pt x="334" y="89"/>
                      </a:lnTo>
                      <a:lnTo>
                        <a:pt x="440" y="64"/>
                      </a:lnTo>
                      <a:lnTo>
                        <a:pt x="383" y="144"/>
                      </a:lnTo>
                      <a:lnTo>
                        <a:pt x="105" y="144"/>
                      </a:lnTo>
                      <a:lnTo>
                        <a:pt x="220" y="121"/>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0" name="Freeform 130"/>
                <p:cNvSpPr>
                  <a:spLocks/>
                </p:cNvSpPr>
                <p:nvPr/>
              </p:nvSpPr>
              <p:spPr bwMode="auto">
                <a:xfrm>
                  <a:off x="1403" y="1515"/>
                  <a:ext cx="147" cy="48"/>
                </a:xfrm>
                <a:custGeom>
                  <a:avLst/>
                  <a:gdLst>
                    <a:gd name="T0" fmla="*/ 0 w 440"/>
                    <a:gd name="T1" fmla="*/ 32 h 144"/>
                    <a:gd name="T2" fmla="*/ 98 w 440"/>
                    <a:gd name="T3" fmla="*/ 0 h 144"/>
                    <a:gd name="T4" fmla="*/ 334 w 440"/>
                    <a:gd name="T5" fmla="*/ 89 h 144"/>
                    <a:gd name="T6" fmla="*/ 440 w 440"/>
                    <a:gd name="T7" fmla="*/ 64 h 144"/>
                    <a:gd name="T8" fmla="*/ 383 w 440"/>
                    <a:gd name="T9" fmla="*/ 144 h 144"/>
                    <a:gd name="T10" fmla="*/ 105 w 440"/>
                    <a:gd name="T11" fmla="*/ 144 h 144"/>
                    <a:gd name="T12" fmla="*/ 220 w 440"/>
                    <a:gd name="T13" fmla="*/ 121 h 144"/>
                    <a:gd name="T14" fmla="*/ 0 w 440"/>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32"/>
                      </a:moveTo>
                      <a:lnTo>
                        <a:pt x="98" y="0"/>
                      </a:lnTo>
                      <a:lnTo>
                        <a:pt x="334" y="89"/>
                      </a:lnTo>
                      <a:lnTo>
                        <a:pt x="440" y="64"/>
                      </a:lnTo>
                      <a:lnTo>
                        <a:pt x="383" y="144"/>
                      </a:lnTo>
                      <a:lnTo>
                        <a:pt x="105" y="144"/>
                      </a:lnTo>
                      <a:lnTo>
                        <a:pt x="220" y="121"/>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1" name="Freeform 131"/>
                <p:cNvSpPr>
                  <a:spLocks/>
                </p:cNvSpPr>
                <p:nvPr/>
              </p:nvSpPr>
              <p:spPr bwMode="auto">
                <a:xfrm>
                  <a:off x="1550" y="1579"/>
                  <a:ext cx="147" cy="49"/>
                </a:xfrm>
                <a:custGeom>
                  <a:avLst/>
                  <a:gdLst>
                    <a:gd name="T0" fmla="*/ 441 w 441"/>
                    <a:gd name="T1" fmla="*/ 113 h 146"/>
                    <a:gd name="T2" fmla="*/ 343 w 441"/>
                    <a:gd name="T3" fmla="*/ 146 h 146"/>
                    <a:gd name="T4" fmla="*/ 115 w 441"/>
                    <a:gd name="T5" fmla="*/ 48 h 146"/>
                    <a:gd name="T6" fmla="*/ 0 w 441"/>
                    <a:gd name="T7" fmla="*/ 81 h 146"/>
                    <a:gd name="T8" fmla="*/ 58 w 441"/>
                    <a:gd name="T9" fmla="*/ 0 h 146"/>
                    <a:gd name="T10" fmla="*/ 343 w 441"/>
                    <a:gd name="T11" fmla="*/ 0 h 146"/>
                    <a:gd name="T12" fmla="*/ 221 w 441"/>
                    <a:gd name="T13" fmla="*/ 24 h 146"/>
                    <a:gd name="T14" fmla="*/ 441 w 441"/>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6">
                      <a:moveTo>
                        <a:pt x="441" y="113"/>
                      </a:moveTo>
                      <a:lnTo>
                        <a:pt x="343" y="146"/>
                      </a:lnTo>
                      <a:lnTo>
                        <a:pt x="115" y="48"/>
                      </a:lnTo>
                      <a:lnTo>
                        <a:pt x="0" y="81"/>
                      </a:lnTo>
                      <a:lnTo>
                        <a:pt x="58" y="0"/>
                      </a:lnTo>
                      <a:lnTo>
                        <a:pt x="343" y="0"/>
                      </a:lnTo>
                      <a:lnTo>
                        <a:pt x="221" y="24"/>
                      </a:lnTo>
                      <a:lnTo>
                        <a:pt x="441"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2" name="Freeform 132"/>
                <p:cNvSpPr>
                  <a:spLocks/>
                </p:cNvSpPr>
                <p:nvPr/>
              </p:nvSpPr>
              <p:spPr bwMode="auto">
                <a:xfrm>
                  <a:off x="1550" y="1579"/>
                  <a:ext cx="147" cy="49"/>
                </a:xfrm>
                <a:custGeom>
                  <a:avLst/>
                  <a:gdLst>
                    <a:gd name="T0" fmla="*/ 441 w 441"/>
                    <a:gd name="T1" fmla="*/ 113 h 146"/>
                    <a:gd name="T2" fmla="*/ 343 w 441"/>
                    <a:gd name="T3" fmla="*/ 146 h 146"/>
                    <a:gd name="T4" fmla="*/ 115 w 441"/>
                    <a:gd name="T5" fmla="*/ 48 h 146"/>
                    <a:gd name="T6" fmla="*/ 0 w 441"/>
                    <a:gd name="T7" fmla="*/ 81 h 146"/>
                    <a:gd name="T8" fmla="*/ 58 w 441"/>
                    <a:gd name="T9" fmla="*/ 0 h 146"/>
                    <a:gd name="T10" fmla="*/ 343 w 441"/>
                    <a:gd name="T11" fmla="*/ 0 h 146"/>
                    <a:gd name="T12" fmla="*/ 221 w 441"/>
                    <a:gd name="T13" fmla="*/ 24 h 146"/>
                    <a:gd name="T14" fmla="*/ 441 w 441"/>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6">
                      <a:moveTo>
                        <a:pt x="441" y="113"/>
                      </a:moveTo>
                      <a:lnTo>
                        <a:pt x="343" y="146"/>
                      </a:lnTo>
                      <a:lnTo>
                        <a:pt x="115" y="48"/>
                      </a:lnTo>
                      <a:lnTo>
                        <a:pt x="0" y="81"/>
                      </a:lnTo>
                      <a:lnTo>
                        <a:pt x="58" y="0"/>
                      </a:lnTo>
                      <a:lnTo>
                        <a:pt x="343" y="0"/>
                      </a:lnTo>
                      <a:lnTo>
                        <a:pt x="221" y="24"/>
                      </a:lnTo>
                      <a:lnTo>
                        <a:pt x="441"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213573" name="Group 133"/>
              <p:cNvGrpSpPr>
                <a:grpSpLocks/>
              </p:cNvGrpSpPr>
              <p:nvPr/>
            </p:nvGrpSpPr>
            <p:grpSpPr bwMode="auto">
              <a:xfrm>
                <a:off x="1398" y="1518"/>
                <a:ext cx="307" cy="113"/>
                <a:chOff x="1398" y="1518"/>
                <a:chExt cx="307" cy="113"/>
              </a:xfrm>
            </p:grpSpPr>
            <p:sp>
              <p:nvSpPr>
                <p:cNvPr id="1213574" name="Freeform 134"/>
                <p:cNvSpPr>
                  <a:spLocks/>
                </p:cNvSpPr>
                <p:nvPr/>
              </p:nvSpPr>
              <p:spPr bwMode="auto">
                <a:xfrm>
                  <a:off x="1558" y="1520"/>
                  <a:ext cx="147" cy="49"/>
                </a:xfrm>
                <a:custGeom>
                  <a:avLst/>
                  <a:gdLst>
                    <a:gd name="T0" fmla="*/ 0 w 440"/>
                    <a:gd name="T1" fmla="*/ 113 h 145"/>
                    <a:gd name="T2" fmla="*/ 98 w 440"/>
                    <a:gd name="T3" fmla="*/ 145 h 145"/>
                    <a:gd name="T4" fmla="*/ 334 w 440"/>
                    <a:gd name="T5" fmla="*/ 48 h 145"/>
                    <a:gd name="T6" fmla="*/ 440 w 440"/>
                    <a:gd name="T7" fmla="*/ 81 h 145"/>
                    <a:gd name="T8" fmla="*/ 383 w 440"/>
                    <a:gd name="T9" fmla="*/ 0 h 145"/>
                    <a:gd name="T10" fmla="*/ 106 w 440"/>
                    <a:gd name="T11" fmla="*/ 0 h 145"/>
                    <a:gd name="T12" fmla="*/ 221 w 440"/>
                    <a:gd name="T13" fmla="*/ 24 h 145"/>
                    <a:gd name="T14" fmla="*/ 0 w 440"/>
                    <a:gd name="T15" fmla="*/ 113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5">
                      <a:moveTo>
                        <a:pt x="0" y="113"/>
                      </a:moveTo>
                      <a:lnTo>
                        <a:pt x="98" y="145"/>
                      </a:lnTo>
                      <a:lnTo>
                        <a:pt x="334" y="48"/>
                      </a:lnTo>
                      <a:lnTo>
                        <a:pt x="440" y="81"/>
                      </a:lnTo>
                      <a:lnTo>
                        <a:pt x="383" y="0"/>
                      </a:lnTo>
                      <a:lnTo>
                        <a:pt x="106" y="0"/>
                      </a:lnTo>
                      <a:lnTo>
                        <a:pt x="221" y="24"/>
                      </a:lnTo>
                      <a:lnTo>
                        <a:pt x="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5" name="Freeform 135"/>
                <p:cNvSpPr>
                  <a:spLocks/>
                </p:cNvSpPr>
                <p:nvPr/>
              </p:nvSpPr>
              <p:spPr bwMode="auto">
                <a:xfrm>
                  <a:off x="1558" y="1520"/>
                  <a:ext cx="147" cy="49"/>
                </a:xfrm>
                <a:custGeom>
                  <a:avLst/>
                  <a:gdLst>
                    <a:gd name="T0" fmla="*/ 0 w 440"/>
                    <a:gd name="T1" fmla="*/ 113 h 145"/>
                    <a:gd name="T2" fmla="*/ 98 w 440"/>
                    <a:gd name="T3" fmla="*/ 145 h 145"/>
                    <a:gd name="T4" fmla="*/ 334 w 440"/>
                    <a:gd name="T5" fmla="*/ 48 h 145"/>
                    <a:gd name="T6" fmla="*/ 440 w 440"/>
                    <a:gd name="T7" fmla="*/ 81 h 145"/>
                    <a:gd name="T8" fmla="*/ 383 w 440"/>
                    <a:gd name="T9" fmla="*/ 0 h 145"/>
                    <a:gd name="T10" fmla="*/ 106 w 440"/>
                    <a:gd name="T11" fmla="*/ 0 h 145"/>
                    <a:gd name="T12" fmla="*/ 221 w 440"/>
                    <a:gd name="T13" fmla="*/ 24 h 145"/>
                    <a:gd name="T14" fmla="*/ 0 w 440"/>
                    <a:gd name="T15" fmla="*/ 113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5">
                      <a:moveTo>
                        <a:pt x="0" y="113"/>
                      </a:moveTo>
                      <a:lnTo>
                        <a:pt x="98" y="145"/>
                      </a:lnTo>
                      <a:lnTo>
                        <a:pt x="334" y="48"/>
                      </a:lnTo>
                      <a:lnTo>
                        <a:pt x="440" y="81"/>
                      </a:lnTo>
                      <a:lnTo>
                        <a:pt x="383" y="0"/>
                      </a:lnTo>
                      <a:lnTo>
                        <a:pt x="106" y="0"/>
                      </a:lnTo>
                      <a:lnTo>
                        <a:pt x="221" y="24"/>
                      </a:lnTo>
                      <a:lnTo>
                        <a:pt x="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6" name="Freeform 136"/>
                <p:cNvSpPr>
                  <a:spLocks/>
                </p:cNvSpPr>
                <p:nvPr/>
              </p:nvSpPr>
              <p:spPr bwMode="auto">
                <a:xfrm>
                  <a:off x="1398" y="1577"/>
                  <a:ext cx="147" cy="51"/>
                </a:xfrm>
                <a:custGeom>
                  <a:avLst/>
                  <a:gdLst>
                    <a:gd name="T0" fmla="*/ 440 w 440"/>
                    <a:gd name="T1" fmla="*/ 32 h 154"/>
                    <a:gd name="T2" fmla="*/ 342 w 440"/>
                    <a:gd name="T3" fmla="*/ 0 h 154"/>
                    <a:gd name="T4" fmla="*/ 114 w 440"/>
                    <a:gd name="T5" fmla="*/ 97 h 154"/>
                    <a:gd name="T6" fmla="*/ 0 w 440"/>
                    <a:gd name="T7" fmla="*/ 65 h 154"/>
                    <a:gd name="T8" fmla="*/ 57 w 440"/>
                    <a:gd name="T9" fmla="*/ 154 h 154"/>
                    <a:gd name="T10" fmla="*/ 342 w 440"/>
                    <a:gd name="T11" fmla="*/ 154 h 154"/>
                    <a:gd name="T12" fmla="*/ 219 w 440"/>
                    <a:gd name="T13" fmla="*/ 121 h 154"/>
                    <a:gd name="T14" fmla="*/ 440 w 440"/>
                    <a:gd name="T15" fmla="*/ 32 h 1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54">
                      <a:moveTo>
                        <a:pt x="440" y="32"/>
                      </a:moveTo>
                      <a:lnTo>
                        <a:pt x="342" y="0"/>
                      </a:lnTo>
                      <a:lnTo>
                        <a:pt x="114" y="97"/>
                      </a:lnTo>
                      <a:lnTo>
                        <a:pt x="0" y="65"/>
                      </a:lnTo>
                      <a:lnTo>
                        <a:pt x="57" y="154"/>
                      </a:lnTo>
                      <a:lnTo>
                        <a:pt x="342" y="154"/>
                      </a:lnTo>
                      <a:lnTo>
                        <a:pt x="219" y="121"/>
                      </a:lnTo>
                      <a:lnTo>
                        <a:pt x="44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7" name="Freeform 137"/>
                <p:cNvSpPr>
                  <a:spLocks/>
                </p:cNvSpPr>
                <p:nvPr/>
              </p:nvSpPr>
              <p:spPr bwMode="auto">
                <a:xfrm>
                  <a:off x="1398" y="1577"/>
                  <a:ext cx="147" cy="51"/>
                </a:xfrm>
                <a:custGeom>
                  <a:avLst/>
                  <a:gdLst>
                    <a:gd name="T0" fmla="*/ 440 w 440"/>
                    <a:gd name="T1" fmla="*/ 32 h 154"/>
                    <a:gd name="T2" fmla="*/ 342 w 440"/>
                    <a:gd name="T3" fmla="*/ 0 h 154"/>
                    <a:gd name="T4" fmla="*/ 114 w 440"/>
                    <a:gd name="T5" fmla="*/ 97 h 154"/>
                    <a:gd name="T6" fmla="*/ 0 w 440"/>
                    <a:gd name="T7" fmla="*/ 65 h 154"/>
                    <a:gd name="T8" fmla="*/ 57 w 440"/>
                    <a:gd name="T9" fmla="*/ 154 h 154"/>
                    <a:gd name="T10" fmla="*/ 342 w 440"/>
                    <a:gd name="T11" fmla="*/ 154 h 154"/>
                    <a:gd name="T12" fmla="*/ 219 w 440"/>
                    <a:gd name="T13" fmla="*/ 121 h 154"/>
                    <a:gd name="T14" fmla="*/ 440 w 440"/>
                    <a:gd name="T15" fmla="*/ 32 h 1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54">
                      <a:moveTo>
                        <a:pt x="440" y="32"/>
                      </a:moveTo>
                      <a:lnTo>
                        <a:pt x="342" y="0"/>
                      </a:lnTo>
                      <a:lnTo>
                        <a:pt x="114" y="97"/>
                      </a:lnTo>
                      <a:lnTo>
                        <a:pt x="0" y="65"/>
                      </a:lnTo>
                      <a:lnTo>
                        <a:pt x="57" y="154"/>
                      </a:lnTo>
                      <a:lnTo>
                        <a:pt x="342" y="154"/>
                      </a:lnTo>
                      <a:lnTo>
                        <a:pt x="219" y="121"/>
                      </a:lnTo>
                      <a:lnTo>
                        <a:pt x="44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8" name="Freeform 138"/>
                <p:cNvSpPr>
                  <a:spLocks/>
                </p:cNvSpPr>
                <p:nvPr/>
              </p:nvSpPr>
              <p:spPr bwMode="auto">
                <a:xfrm>
                  <a:off x="1406" y="1518"/>
                  <a:ext cx="147" cy="48"/>
                </a:xfrm>
                <a:custGeom>
                  <a:avLst/>
                  <a:gdLst>
                    <a:gd name="T0" fmla="*/ 0 w 441"/>
                    <a:gd name="T1" fmla="*/ 32 h 144"/>
                    <a:gd name="T2" fmla="*/ 97 w 441"/>
                    <a:gd name="T3" fmla="*/ 0 h 144"/>
                    <a:gd name="T4" fmla="*/ 334 w 441"/>
                    <a:gd name="T5" fmla="*/ 89 h 144"/>
                    <a:gd name="T6" fmla="*/ 441 w 441"/>
                    <a:gd name="T7" fmla="*/ 64 h 144"/>
                    <a:gd name="T8" fmla="*/ 383 w 441"/>
                    <a:gd name="T9" fmla="*/ 144 h 144"/>
                    <a:gd name="T10" fmla="*/ 105 w 441"/>
                    <a:gd name="T11" fmla="*/ 144 h 144"/>
                    <a:gd name="T12" fmla="*/ 220 w 441"/>
                    <a:gd name="T13" fmla="*/ 121 h 144"/>
                    <a:gd name="T14" fmla="*/ 0 w 441"/>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4">
                      <a:moveTo>
                        <a:pt x="0" y="32"/>
                      </a:moveTo>
                      <a:lnTo>
                        <a:pt x="97" y="0"/>
                      </a:lnTo>
                      <a:lnTo>
                        <a:pt x="334" y="89"/>
                      </a:lnTo>
                      <a:lnTo>
                        <a:pt x="441" y="64"/>
                      </a:lnTo>
                      <a:lnTo>
                        <a:pt x="383" y="144"/>
                      </a:lnTo>
                      <a:lnTo>
                        <a:pt x="105" y="144"/>
                      </a:lnTo>
                      <a:lnTo>
                        <a:pt x="220" y="121"/>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79" name="Freeform 139"/>
                <p:cNvSpPr>
                  <a:spLocks/>
                </p:cNvSpPr>
                <p:nvPr/>
              </p:nvSpPr>
              <p:spPr bwMode="auto">
                <a:xfrm>
                  <a:off x="1406" y="1518"/>
                  <a:ext cx="147" cy="48"/>
                </a:xfrm>
                <a:custGeom>
                  <a:avLst/>
                  <a:gdLst>
                    <a:gd name="T0" fmla="*/ 0 w 441"/>
                    <a:gd name="T1" fmla="*/ 32 h 144"/>
                    <a:gd name="T2" fmla="*/ 97 w 441"/>
                    <a:gd name="T3" fmla="*/ 0 h 144"/>
                    <a:gd name="T4" fmla="*/ 334 w 441"/>
                    <a:gd name="T5" fmla="*/ 89 h 144"/>
                    <a:gd name="T6" fmla="*/ 441 w 441"/>
                    <a:gd name="T7" fmla="*/ 64 h 144"/>
                    <a:gd name="T8" fmla="*/ 383 w 441"/>
                    <a:gd name="T9" fmla="*/ 144 h 144"/>
                    <a:gd name="T10" fmla="*/ 105 w 441"/>
                    <a:gd name="T11" fmla="*/ 144 h 144"/>
                    <a:gd name="T12" fmla="*/ 220 w 441"/>
                    <a:gd name="T13" fmla="*/ 121 h 144"/>
                    <a:gd name="T14" fmla="*/ 0 w 441"/>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4">
                      <a:moveTo>
                        <a:pt x="0" y="32"/>
                      </a:moveTo>
                      <a:lnTo>
                        <a:pt x="97" y="0"/>
                      </a:lnTo>
                      <a:lnTo>
                        <a:pt x="334" y="89"/>
                      </a:lnTo>
                      <a:lnTo>
                        <a:pt x="441" y="64"/>
                      </a:lnTo>
                      <a:lnTo>
                        <a:pt x="383" y="144"/>
                      </a:lnTo>
                      <a:lnTo>
                        <a:pt x="105" y="144"/>
                      </a:lnTo>
                      <a:lnTo>
                        <a:pt x="220" y="121"/>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80" name="Freeform 140"/>
                <p:cNvSpPr>
                  <a:spLocks/>
                </p:cNvSpPr>
                <p:nvPr/>
              </p:nvSpPr>
              <p:spPr bwMode="auto">
                <a:xfrm>
                  <a:off x="1553" y="1582"/>
                  <a:ext cx="147" cy="49"/>
                </a:xfrm>
                <a:custGeom>
                  <a:avLst/>
                  <a:gdLst>
                    <a:gd name="T0" fmla="*/ 440 w 440"/>
                    <a:gd name="T1" fmla="*/ 113 h 146"/>
                    <a:gd name="T2" fmla="*/ 342 w 440"/>
                    <a:gd name="T3" fmla="*/ 146 h 146"/>
                    <a:gd name="T4" fmla="*/ 114 w 440"/>
                    <a:gd name="T5" fmla="*/ 49 h 146"/>
                    <a:gd name="T6" fmla="*/ 0 w 440"/>
                    <a:gd name="T7" fmla="*/ 81 h 146"/>
                    <a:gd name="T8" fmla="*/ 57 w 440"/>
                    <a:gd name="T9" fmla="*/ 0 h 146"/>
                    <a:gd name="T10" fmla="*/ 342 w 440"/>
                    <a:gd name="T11" fmla="*/ 0 h 146"/>
                    <a:gd name="T12" fmla="*/ 220 w 440"/>
                    <a:gd name="T13" fmla="*/ 24 h 146"/>
                    <a:gd name="T14" fmla="*/ 440 w 440"/>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6">
                      <a:moveTo>
                        <a:pt x="440" y="113"/>
                      </a:moveTo>
                      <a:lnTo>
                        <a:pt x="342" y="146"/>
                      </a:lnTo>
                      <a:lnTo>
                        <a:pt x="114" y="49"/>
                      </a:lnTo>
                      <a:lnTo>
                        <a:pt x="0" y="81"/>
                      </a:lnTo>
                      <a:lnTo>
                        <a:pt x="57" y="0"/>
                      </a:lnTo>
                      <a:lnTo>
                        <a:pt x="342" y="0"/>
                      </a:lnTo>
                      <a:lnTo>
                        <a:pt x="220" y="24"/>
                      </a:lnTo>
                      <a:lnTo>
                        <a:pt x="44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81" name="Freeform 141"/>
                <p:cNvSpPr>
                  <a:spLocks/>
                </p:cNvSpPr>
                <p:nvPr/>
              </p:nvSpPr>
              <p:spPr bwMode="auto">
                <a:xfrm>
                  <a:off x="1553" y="1582"/>
                  <a:ext cx="147" cy="49"/>
                </a:xfrm>
                <a:custGeom>
                  <a:avLst/>
                  <a:gdLst>
                    <a:gd name="T0" fmla="*/ 440 w 440"/>
                    <a:gd name="T1" fmla="*/ 113 h 146"/>
                    <a:gd name="T2" fmla="*/ 342 w 440"/>
                    <a:gd name="T3" fmla="*/ 146 h 146"/>
                    <a:gd name="T4" fmla="*/ 114 w 440"/>
                    <a:gd name="T5" fmla="*/ 49 h 146"/>
                    <a:gd name="T6" fmla="*/ 0 w 440"/>
                    <a:gd name="T7" fmla="*/ 81 h 146"/>
                    <a:gd name="T8" fmla="*/ 57 w 440"/>
                    <a:gd name="T9" fmla="*/ 0 h 146"/>
                    <a:gd name="T10" fmla="*/ 342 w 440"/>
                    <a:gd name="T11" fmla="*/ 0 h 146"/>
                    <a:gd name="T12" fmla="*/ 220 w 440"/>
                    <a:gd name="T13" fmla="*/ 24 h 146"/>
                    <a:gd name="T14" fmla="*/ 440 w 440"/>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6">
                      <a:moveTo>
                        <a:pt x="440" y="113"/>
                      </a:moveTo>
                      <a:lnTo>
                        <a:pt x="342" y="146"/>
                      </a:lnTo>
                      <a:lnTo>
                        <a:pt x="114" y="49"/>
                      </a:lnTo>
                      <a:lnTo>
                        <a:pt x="0" y="81"/>
                      </a:lnTo>
                      <a:lnTo>
                        <a:pt x="57" y="0"/>
                      </a:lnTo>
                      <a:lnTo>
                        <a:pt x="342" y="0"/>
                      </a:lnTo>
                      <a:lnTo>
                        <a:pt x="220" y="24"/>
                      </a:lnTo>
                      <a:lnTo>
                        <a:pt x="44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213582" name="Line 142"/>
            <p:cNvSpPr>
              <a:spLocks noChangeShapeType="1"/>
            </p:cNvSpPr>
            <p:nvPr/>
          </p:nvSpPr>
          <p:spPr bwMode="auto">
            <a:xfrm>
              <a:off x="1327" y="1571"/>
              <a:ext cx="1" cy="107"/>
            </a:xfrm>
            <a:prstGeom prst="line">
              <a:avLst/>
            </a:prstGeom>
            <a:noFill/>
            <a:ln w="4763">
              <a:solidFill>
                <a:srgbClr val="AAE6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13583" name="Line 143"/>
            <p:cNvSpPr>
              <a:spLocks noChangeShapeType="1"/>
            </p:cNvSpPr>
            <p:nvPr/>
          </p:nvSpPr>
          <p:spPr bwMode="auto">
            <a:xfrm>
              <a:off x="1773" y="1571"/>
              <a:ext cx="1" cy="107"/>
            </a:xfrm>
            <a:prstGeom prst="line">
              <a:avLst/>
            </a:prstGeom>
            <a:noFill/>
            <a:ln w="4763">
              <a:solidFill>
                <a:srgbClr val="AAE6FF"/>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213584" name="Group 144"/>
          <p:cNvGrpSpPr>
            <a:grpSpLocks/>
          </p:cNvGrpSpPr>
          <p:nvPr/>
        </p:nvGrpSpPr>
        <p:grpSpPr bwMode="auto">
          <a:xfrm>
            <a:off x="7364413" y="2406651"/>
            <a:ext cx="711200" cy="411163"/>
            <a:chOff x="3679" y="1516"/>
            <a:chExt cx="448" cy="259"/>
          </a:xfrm>
        </p:grpSpPr>
        <p:sp>
          <p:nvSpPr>
            <p:cNvPr id="1213585" name="Oval 145"/>
            <p:cNvSpPr>
              <a:spLocks noChangeArrowheads="1"/>
            </p:cNvSpPr>
            <p:nvPr/>
          </p:nvSpPr>
          <p:spPr bwMode="auto">
            <a:xfrm>
              <a:off x="3680" y="1624"/>
              <a:ext cx="447" cy="151"/>
            </a:xfrm>
            <a:prstGeom prst="ellipse">
              <a:avLst/>
            </a:prstGeom>
            <a:solidFill>
              <a:srgbClr val="0078AA"/>
            </a:solidFill>
            <a:ln w="4763">
              <a:solidFill>
                <a:srgbClr val="AAE6FF"/>
              </a:solidFill>
              <a:round/>
              <a:headEnd/>
              <a:tailEnd/>
            </a:ln>
          </p:spPr>
          <p:txBody>
            <a:bodyPr/>
            <a:lstStyle/>
            <a:p>
              <a:endParaRPr lang="en-US"/>
            </a:p>
          </p:txBody>
        </p:sp>
        <p:sp>
          <p:nvSpPr>
            <p:cNvPr id="1213586" name="Rectangle 146"/>
            <p:cNvSpPr>
              <a:spLocks noChangeArrowheads="1"/>
            </p:cNvSpPr>
            <p:nvPr/>
          </p:nvSpPr>
          <p:spPr bwMode="auto">
            <a:xfrm>
              <a:off x="3679" y="1593"/>
              <a:ext cx="446" cy="108"/>
            </a:xfrm>
            <a:prstGeom prst="rect">
              <a:avLst/>
            </a:prstGeom>
            <a:solidFill>
              <a:srgbClr val="0078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87" name="Rectangle 147"/>
            <p:cNvSpPr>
              <a:spLocks noChangeArrowheads="1"/>
            </p:cNvSpPr>
            <p:nvPr/>
          </p:nvSpPr>
          <p:spPr bwMode="auto">
            <a:xfrm>
              <a:off x="3679" y="1593"/>
              <a:ext cx="446" cy="108"/>
            </a:xfrm>
            <a:prstGeom prst="rect">
              <a:avLst/>
            </a:prstGeom>
            <a:solidFill>
              <a:srgbClr val="0078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3588" name="Oval 148"/>
            <p:cNvSpPr>
              <a:spLocks noChangeArrowheads="1"/>
            </p:cNvSpPr>
            <p:nvPr/>
          </p:nvSpPr>
          <p:spPr bwMode="auto">
            <a:xfrm>
              <a:off x="3680" y="1516"/>
              <a:ext cx="447" cy="151"/>
            </a:xfrm>
            <a:prstGeom prst="ellipse">
              <a:avLst/>
            </a:prstGeom>
            <a:solidFill>
              <a:srgbClr val="00B4FF"/>
            </a:solidFill>
            <a:ln w="4763">
              <a:solidFill>
                <a:srgbClr val="AAE6FF"/>
              </a:solidFill>
              <a:round/>
              <a:headEnd/>
              <a:tailEnd/>
            </a:ln>
          </p:spPr>
          <p:txBody>
            <a:bodyPr/>
            <a:lstStyle/>
            <a:p>
              <a:endParaRPr lang="en-US"/>
            </a:p>
          </p:txBody>
        </p:sp>
        <p:grpSp>
          <p:nvGrpSpPr>
            <p:cNvPr id="1213589" name="Group 149"/>
            <p:cNvGrpSpPr>
              <a:grpSpLocks/>
            </p:cNvGrpSpPr>
            <p:nvPr/>
          </p:nvGrpSpPr>
          <p:grpSpPr bwMode="auto">
            <a:xfrm>
              <a:off x="3747" y="1534"/>
              <a:ext cx="310" cy="116"/>
              <a:chOff x="3747" y="1534"/>
              <a:chExt cx="310" cy="116"/>
            </a:xfrm>
          </p:grpSpPr>
          <p:grpSp>
            <p:nvGrpSpPr>
              <p:cNvPr id="1213590" name="Group 150"/>
              <p:cNvGrpSpPr>
                <a:grpSpLocks/>
              </p:cNvGrpSpPr>
              <p:nvPr/>
            </p:nvGrpSpPr>
            <p:grpSpPr bwMode="auto">
              <a:xfrm>
                <a:off x="3747" y="1534"/>
                <a:ext cx="307" cy="113"/>
                <a:chOff x="3747" y="1534"/>
                <a:chExt cx="307" cy="113"/>
              </a:xfrm>
            </p:grpSpPr>
            <p:sp>
              <p:nvSpPr>
                <p:cNvPr id="1213591" name="Freeform 151"/>
                <p:cNvSpPr>
                  <a:spLocks/>
                </p:cNvSpPr>
                <p:nvPr/>
              </p:nvSpPr>
              <p:spPr bwMode="auto">
                <a:xfrm>
                  <a:off x="3908" y="1537"/>
                  <a:ext cx="146" cy="48"/>
                </a:xfrm>
                <a:custGeom>
                  <a:avLst/>
                  <a:gdLst>
                    <a:gd name="T0" fmla="*/ 0 w 440"/>
                    <a:gd name="T1" fmla="*/ 113 h 144"/>
                    <a:gd name="T2" fmla="*/ 98 w 440"/>
                    <a:gd name="T3" fmla="*/ 144 h 144"/>
                    <a:gd name="T4" fmla="*/ 334 w 440"/>
                    <a:gd name="T5" fmla="*/ 48 h 144"/>
                    <a:gd name="T6" fmla="*/ 440 w 440"/>
                    <a:gd name="T7" fmla="*/ 81 h 144"/>
                    <a:gd name="T8" fmla="*/ 383 w 440"/>
                    <a:gd name="T9" fmla="*/ 0 h 144"/>
                    <a:gd name="T10" fmla="*/ 106 w 440"/>
                    <a:gd name="T11" fmla="*/ 0 h 144"/>
                    <a:gd name="T12" fmla="*/ 221 w 440"/>
                    <a:gd name="T13" fmla="*/ 24 h 144"/>
                    <a:gd name="T14" fmla="*/ 0 w 440"/>
                    <a:gd name="T15" fmla="*/ 113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113"/>
                      </a:moveTo>
                      <a:lnTo>
                        <a:pt x="98" y="144"/>
                      </a:lnTo>
                      <a:lnTo>
                        <a:pt x="334" y="48"/>
                      </a:lnTo>
                      <a:lnTo>
                        <a:pt x="440" y="81"/>
                      </a:lnTo>
                      <a:lnTo>
                        <a:pt x="383" y="0"/>
                      </a:lnTo>
                      <a:lnTo>
                        <a:pt x="106" y="0"/>
                      </a:lnTo>
                      <a:lnTo>
                        <a:pt x="221" y="24"/>
                      </a:lnTo>
                      <a:lnTo>
                        <a:pt x="0"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92" name="Freeform 152"/>
                <p:cNvSpPr>
                  <a:spLocks/>
                </p:cNvSpPr>
                <p:nvPr/>
              </p:nvSpPr>
              <p:spPr bwMode="auto">
                <a:xfrm>
                  <a:off x="3908" y="1537"/>
                  <a:ext cx="146" cy="48"/>
                </a:xfrm>
                <a:custGeom>
                  <a:avLst/>
                  <a:gdLst>
                    <a:gd name="T0" fmla="*/ 0 w 440"/>
                    <a:gd name="T1" fmla="*/ 113 h 144"/>
                    <a:gd name="T2" fmla="*/ 98 w 440"/>
                    <a:gd name="T3" fmla="*/ 144 h 144"/>
                    <a:gd name="T4" fmla="*/ 334 w 440"/>
                    <a:gd name="T5" fmla="*/ 48 h 144"/>
                    <a:gd name="T6" fmla="*/ 440 w 440"/>
                    <a:gd name="T7" fmla="*/ 81 h 144"/>
                    <a:gd name="T8" fmla="*/ 383 w 440"/>
                    <a:gd name="T9" fmla="*/ 0 h 144"/>
                    <a:gd name="T10" fmla="*/ 106 w 440"/>
                    <a:gd name="T11" fmla="*/ 0 h 144"/>
                    <a:gd name="T12" fmla="*/ 221 w 440"/>
                    <a:gd name="T13" fmla="*/ 24 h 144"/>
                    <a:gd name="T14" fmla="*/ 0 w 440"/>
                    <a:gd name="T15" fmla="*/ 113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113"/>
                      </a:moveTo>
                      <a:lnTo>
                        <a:pt x="98" y="144"/>
                      </a:lnTo>
                      <a:lnTo>
                        <a:pt x="334" y="48"/>
                      </a:lnTo>
                      <a:lnTo>
                        <a:pt x="440" y="81"/>
                      </a:lnTo>
                      <a:lnTo>
                        <a:pt x="383" y="0"/>
                      </a:lnTo>
                      <a:lnTo>
                        <a:pt x="106" y="0"/>
                      </a:lnTo>
                      <a:lnTo>
                        <a:pt x="221" y="24"/>
                      </a:lnTo>
                      <a:lnTo>
                        <a:pt x="0"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93" name="Freeform 153"/>
                <p:cNvSpPr>
                  <a:spLocks/>
                </p:cNvSpPr>
                <p:nvPr/>
              </p:nvSpPr>
              <p:spPr bwMode="auto">
                <a:xfrm>
                  <a:off x="3747" y="1593"/>
                  <a:ext cx="147" cy="51"/>
                </a:xfrm>
                <a:custGeom>
                  <a:avLst/>
                  <a:gdLst>
                    <a:gd name="T0" fmla="*/ 441 w 441"/>
                    <a:gd name="T1" fmla="*/ 32 h 153"/>
                    <a:gd name="T2" fmla="*/ 343 w 441"/>
                    <a:gd name="T3" fmla="*/ 0 h 153"/>
                    <a:gd name="T4" fmla="*/ 115 w 441"/>
                    <a:gd name="T5" fmla="*/ 97 h 153"/>
                    <a:gd name="T6" fmla="*/ 0 w 441"/>
                    <a:gd name="T7" fmla="*/ 64 h 153"/>
                    <a:gd name="T8" fmla="*/ 58 w 441"/>
                    <a:gd name="T9" fmla="*/ 153 h 153"/>
                    <a:gd name="T10" fmla="*/ 343 w 441"/>
                    <a:gd name="T11" fmla="*/ 153 h 153"/>
                    <a:gd name="T12" fmla="*/ 220 w 441"/>
                    <a:gd name="T13" fmla="*/ 121 h 153"/>
                    <a:gd name="T14" fmla="*/ 441 w 441"/>
                    <a:gd name="T15" fmla="*/ 32 h 1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53">
                      <a:moveTo>
                        <a:pt x="441" y="32"/>
                      </a:moveTo>
                      <a:lnTo>
                        <a:pt x="343" y="0"/>
                      </a:lnTo>
                      <a:lnTo>
                        <a:pt x="115" y="97"/>
                      </a:lnTo>
                      <a:lnTo>
                        <a:pt x="0" y="64"/>
                      </a:lnTo>
                      <a:lnTo>
                        <a:pt x="58" y="153"/>
                      </a:lnTo>
                      <a:lnTo>
                        <a:pt x="343" y="153"/>
                      </a:lnTo>
                      <a:lnTo>
                        <a:pt x="220" y="121"/>
                      </a:lnTo>
                      <a:lnTo>
                        <a:pt x="441"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94" name="Freeform 154"/>
                <p:cNvSpPr>
                  <a:spLocks/>
                </p:cNvSpPr>
                <p:nvPr/>
              </p:nvSpPr>
              <p:spPr bwMode="auto">
                <a:xfrm>
                  <a:off x="3747" y="1593"/>
                  <a:ext cx="147" cy="51"/>
                </a:xfrm>
                <a:custGeom>
                  <a:avLst/>
                  <a:gdLst>
                    <a:gd name="T0" fmla="*/ 441 w 441"/>
                    <a:gd name="T1" fmla="*/ 32 h 153"/>
                    <a:gd name="T2" fmla="*/ 343 w 441"/>
                    <a:gd name="T3" fmla="*/ 0 h 153"/>
                    <a:gd name="T4" fmla="*/ 115 w 441"/>
                    <a:gd name="T5" fmla="*/ 97 h 153"/>
                    <a:gd name="T6" fmla="*/ 0 w 441"/>
                    <a:gd name="T7" fmla="*/ 64 h 153"/>
                    <a:gd name="T8" fmla="*/ 58 w 441"/>
                    <a:gd name="T9" fmla="*/ 153 h 153"/>
                    <a:gd name="T10" fmla="*/ 343 w 441"/>
                    <a:gd name="T11" fmla="*/ 153 h 153"/>
                    <a:gd name="T12" fmla="*/ 220 w 441"/>
                    <a:gd name="T13" fmla="*/ 121 h 153"/>
                    <a:gd name="T14" fmla="*/ 441 w 441"/>
                    <a:gd name="T15" fmla="*/ 32 h 1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53">
                      <a:moveTo>
                        <a:pt x="441" y="32"/>
                      </a:moveTo>
                      <a:lnTo>
                        <a:pt x="343" y="0"/>
                      </a:lnTo>
                      <a:lnTo>
                        <a:pt x="115" y="97"/>
                      </a:lnTo>
                      <a:lnTo>
                        <a:pt x="0" y="64"/>
                      </a:lnTo>
                      <a:lnTo>
                        <a:pt x="58" y="153"/>
                      </a:lnTo>
                      <a:lnTo>
                        <a:pt x="343" y="153"/>
                      </a:lnTo>
                      <a:lnTo>
                        <a:pt x="220" y="121"/>
                      </a:lnTo>
                      <a:lnTo>
                        <a:pt x="441"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95" name="Freeform 155"/>
                <p:cNvSpPr>
                  <a:spLocks/>
                </p:cNvSpPr>
                <p:nvPr/>
              </p:nvSpPr>
              <p:spPr bwMode="auto">
                <a:xfrm>
                  <a:off x="3755" y="1534"/>
                  <a:ext cx="147" cy="48"/>
                </a:xfrm>
                <a:custGeom>
                  <a:avLst/>
                  <a:gdLst>
                    <a:gd name="T0" fmla="*/ 0 w 440"/>
                    <a:gd name="T1" fmla="*/ 32 h 144"/>
                    <a:gd name="T2" fmla="*/ 98 w 440"/>
                    <a:gd name="T3" fmla="*/ 0 h 144"/>
                    <a:gd name="T4" fmla="*/ 334 w 440"/>
                    <a:gd name="T5" fmla="*/ 89 h 144"/>
                    <a:gd name="T6" fmla="*/ 440 w 440"/>
                    <a:gd name="T7" fmla="*/ 64 h 144"/>
                    <a:gd name="T8" fmla="*/ 383 w 440"/>
                    <a:gd name="T9" fmla="*/ 144 h 144"/>
                    <a:gd name="T10" fmla="*/ 105 w 440"/>
                    <a:gd name="T11" fmla="*/ 144 h 144"/>
                    <a:gd name="T12" fmla="*/ 220 w 440"/>
                    <a:gd name="T13" fmla="*/ 121 h 144"/>
                    <a:gd name="T14" fmla="*/ 0 w 440"/>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32"/>
                      </a:moveTo>
                      <a:lnTo>
                        <a:pt x="98" y="0"/>
                      </a:lnTo>
                      <a:lnTo>
                        <a:pt x="334" y="89"/>
                      </a:lnTo>
                      <a:lnTo>
                        <a:pt x="440" y="64"/>
                      </a:lnTo>
                      <a:lnTo>
                        <a:pt x="383" y="144"/>
                      </a:lnTo>
                      <a:lnTo>
                        <a:pt x="105" y="144"/>
                      </a:lnTo>
                      <a:lnTo>
                        <a:pt x="220" y="121"/>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96" name="Freeform 156"/>
                <p:cNvSpPr>
                  <a:spLocks/>
                </p:cNvSpPr>
                <p:nvPr/>
              </p:nvSpPr>
              <p:spPr bwMode="auto">
                <a:xfrm>
                  <a:off x="3755" y="1534"/>
                  <a:ext cx="147" cy="48"/>
                </a:xfrm>
                <a:custGeom>
                  <a:avLst/>
                  <a:gdLst>
                    <a:gd name="T0" fmla="*/ 0 w 440"/>
                    <a:gd name="T1" fmla="*/ 32 h 144"/>
                    <a:gd name="T2" fmla="*/ 98 w 440"/>
                    <a:gd name="T3" fmla="*/ 0 h 144"/>
                    <a:gd name="T4" fmla="*/ 334 w 440"/>
                    <a:gd name="T5" fmla="*/ 89 h 144"/>
                    <a:gd name="T6" fmla="*/ 440 w 440"/>
                    <a:gd name="T7" fmla="*/ 64 h 144"/>
                    <a:gd name="T8" fmla="*/ 383 w 440"/>
                    <a:gd name="T9" fmla="*/ 144 h 144"/>
                    <a:gd name="T10" fmla="*/ 105 w 440"/>
                    <a:gd name="T11" fmla="*/ 144 h 144"/>
                    <a:gd name="T12" fmla="*/ 220 w 440"/>
                    <a:gd name="T13" fmla="*/ 121 h 144"/>
                    <a:gd name="T14" fmla="*/ 0 w 440"/>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4">
                      <a:moveTo>
                        <a:pt x="0" y="32"/>
                      </a:moveTo>
                      <a:lnTo>
                        <a:pt x="98" y="0"/>
                      </a:lnTo>
                      <a:lnTo>
                        <a:pt x="334" y="89"/>
                      </a:lnTo>
                      <a:lnTo>
                        <a:pt x="440" y="64"/>
                      </a:lnTo>
                      <a:lnTo>
                        <a:pt x="383" y="144"/>
                      </a:lnTo>
                      <a:lnTo>
                        <a:pt x="105" y="144"/>
                      </a:lnTo>
                      <a:lnTo>
                        <a:pt x="220" y="121"/>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97" name="Freeform 157"/>
                <p:cNvSpPr>
                  <a:spLocks/>
                </p:cNvSpPr>
                <p:nvPr/>
              </p:nvSpPr>
              <p:spPr bwMode="auto">
                <a:xfrm>
                  <a:off x="3902" y="1598"/>
                  <a:ext cx="147" cy="49"/>
                </a:xfrm>
                <a:custGeom>
                  <a:avLst/>
                  <a:gdLst>
                    <a:gd name="T0" fmla="*/ 441 w 441"/>
                    <a:gd name="T1" fmla="*/ 113 h 146"/>
                    <a:gd name="T2" fmla="*/ 343 w 441"/>
                    <a:gd name="T3" fmla="*/ 146 h 146"/>
                    <a:gd name="T4" fmla="*/ 115 w 441"/>
                    <a:gd name="T5" fmla="*/ 48 h 146"/>
                    <a:gd name="T6" fmla="*/ 0 w 441"/>
                    <a:gd name="T7" fmla="*/ 81 h 146"/>
                    <a:gd name="T8" fmla="*/ 58 w 441"/>
                    <a:gd name="T9" fmla="*/ 0 h 146"/>
                    <a:gd name="T10" fmla="*/ 343 w 441"/>
                    <a:gd name="T11" fmla="*/ 0 h 146"/>
                    <a:gd name="T12" fmla="*/ 221 w 441"/>
                    <a:gd name="T13" fmla="*/ 24 h 146"/>
                    <a:gd name="T14" fmla="*/ 441 w 441"/>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6">
                      <a:moveTo>
                        <a:pt x="441" y="113"/>
                      </a:moveTo>
                      <a:lnTo>
                        <a:pt x="343" y="146"/>
                      </a:lnTo>
                      <a:lnTo>
                        <a:pt x="115" y="48"/>
                      </a:lnTo>
                      <a:lnTo>
                        <a:pt x="0" y="81"/>
                      </a:lnTo>
                      <a:lnTo>
                        <a:pt x="58" y="0"/>
                      </a:lnTo>
                      <a:lnTo>
                        <a:pt x="343" y="0"/>
                      </a:lnTo>
                      <a:lnTo>
                        <a:pt x="221" y="24"/>
                      </a:lnTo>
                      <a:lnTo>
                        <a:pt x="441"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598" name="Freeform 158"/>
                <p:cNvSpPr>
                  <a:spLocks/>
                </p:cNvSpPr>
                <p:nvPr/>
              </p:nvSpPr>
              <p:spPr bwMode="auto">
                <a:xfrm>
                  <a:off x="3902" y="1598"/>
                  <a:ext cx="147" cy="49"/>
                </a:xfrm>
                <a:custGeom>
                  <a:avLst/>
                  <a:gdLst>
                    <a:gd name="T0" fmla="*/ 441 w 441"/>
                    <a:gd name="T1" fmla="*/ 113 h 146"/>
                    <a:gd name="T2" fmla="*/ 343 w 441"/>
                    <a:gd name="T3" fmla="*/ 146 h 146"/>
                    <a:gd name="T4" fmla="*/ 115 w 441"/>
                    <a:gd name="T5" fmla="*/ 48 h 146"/>
                    <a:gd name="T6" fmla="*/ 0 w 441"/>
                    <a:gd name="T7" fmla="*/ 81 h 146"/>
                    <a:gd name="T8" fmla="*/ 58 w 441"/>
                    <a:gd name="T9" fmla="*/ 0 h 146"/>
                    <a:gd name="T10" fmla="*/ 343 w 441"/>
                    <a:gd name="T11" fmla="*/ 0 h 146"/>
                    <a:gd name="T12" fmla="*/ 221 w 441"/>
                    <a:gd name="T13" fmla="*/ 24 h 146"/>
                    <a:gd name="T14" fmla="*/ 441 w 441"/>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6">
                      <a:moveTo>
                        <a:pt x="441" y="113"/>
                      </a:moveTo>
                      <a:lnTo>
                        <a:pt x="343" y="146"/>
                      </a:lnTo>
                      <a:lnTo>
                        <a:pt x="115" y="48"/>
                      </a:lnTo>
                      <a:lnTo>
                        <a:pt x="0" y="81"/>
                      </a:lnTo>
                      <a:lnTo>
                        <a:pt x="58" y="0"/>
                      </a:lnTo>
                      <a:lnTo>
                        <a:pt x="343" y="0"/>
                      </a:lnTo>
                      <a:lnTo>
                        <a:pt x="221" y="24"/>
                      </a:lnTo>
                      <a:lnTo>
                        <a:pt x="441"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213599" name="Group 159"/>
              <p:cNvGrpSpPr>
                <a:grpSpLocks/>
              </p:cNvGrpSpPr>
              <p:nvPr/>
            </p:nvGrpSpPr>
            <p:grpSpPr bwMode="auto">
              <a:xfrm>
                <a:off x="3750" y="1537"/>
                <a:ext cx="307" cy="113"/>
                <a:chOff x="3750" y="1537"/>
                <a:chExt cx="307" cy="113"/>
              </a:xfrm>
            </p:grpSpPr>
            <p:sp>
              <p:nvSpPr>
                <p:cNvPr id="1213600" name="Freeform 160"/>
                <p:cNvSpPr>
                  <a:spLocks/>
                </p:cNvSpPr>
                <p:nvPr/>
              </p:nvSpPr>
              <p:spPr bwMode="auto">
                <a:xfrm>
                  <a:off x="3910" y="1539"/>
                  <a:ext cx="147" cy="49"/>
                </a:xfrm>
                <a:custGeom>
                  <a:avLst/>
                  <a:gdLst>
                    <a:gd name="T0" fmla="*/ 0 w 440"/>
                    <a:gd name="T1" fmla="*/ 113 h 145"/>
                    <a:gd name="T2" fmla="*/ 98 w 440"/>
                    <a:gd name="T3" fmla="*/ 145 h 145"/>
                    <a:gd name="T4" fmla="*/ 334 w 440"/>
                    <a:gd name="T5" fmla="*/ 48 h 145"/>
                    <a:gd name="T6" fmla="*/ 440 w 440"/>
                    <a:gd name="T7" fmla="*/ 81 h 145"/>
                    <a:gd name="T8" fmla="*/ 383 w 440"/>
                    <a:gd name="T9" fmla="*/ 0 h 145"/>
                    <a:gd name="T10" fmla="*/ 106 w 440"/>
                    <a:gd name="T11" fmla="*/ 0 h 145"/>
                    <a:gd name="T12" fmla="*/ 221 w 440"/>
                    <a:gd name="T13" fmla="*/ 24 h 145"/>
                    <a:gd name="T14" fmla="*/ 0 w 440"/>
                    <a:gd name="T15" fmla="*/ 113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5">
                      <a:moveTo>
                        <a:pt x="0" y="113"/>
                      </a:moveTo>
                      <a:lnTo>
                        <a:pt x="98" y="145"/>
                      </a:lnTo>
                      <a:lnTo>
                        <a:pt x="334" y="48"/>
                      </a:lnTo>
                      <a:lnTo>
                        <a:pt x="440" y="81"/>
                      </a:lnTo>
                      <a:lnTo>
                        <a:pt x="383" y="0"/>
                      </a:lnTo>
                      <a:lnTo>
                        <a:pt x="106" y="0"/>
                      </a:lnTo>
                      <a:lnTo>
                        <a:pt x="221" y="24"/>
                      </a:lnTo>
                      <a:lnTo>
                        <a:pt x="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601" name="Freeform 161"/>
                <p:cNvSpPr>
                  <a:spLocks/>
                </p:cNvSpPr>
                <p:nvPr/>
              </p:nvSpPr>
              <p:spPr bwMode="auto">
                <a:xfrm>
                  <a:off x="3910" y="1539"/>
                  <a:ext cx="147" cy="49"/>
                </a:xfrm>
                <a:custGeom>
                  <a:avLst/>
                  <a:gdLst>
                    <a:gd name="T0" fmla="*/ 0 w 440"/>
                    <a:gd name="T1" fmla="*/ 113 h 145"/>
                    <a:gd name="T2" fmla="*/ 98 w 440"/>
                    <a:gd name="T3" fmla="*/ 145 h 145"/>
                    <a:gd name="T4" fmla="*/ 334 w 440"/>
                    <a:gd name="T5" fmla="*/ 48 h 145"/>
                    <a:gd name="T6" fmla="*/ 440 w 440"/>
                    <a:gd name="T7" fmla="*/ 81 h 145"/>
                    <a:gd name="T8" fmla="*/ 383 w 440"/>
                    <a:gd name="T9" fmla="*/ 0 h 145"/>
                    <a:gd name="T10" fmla="*/ 106 w 440"/>
                    <a:gd name="T11" fmla="*/ 0 h 145"/>
                    <a:gd name="T12" fmla="*/ 221 w 440"/>
                    <a:gd name="T13" fmla="*/ 24 h 145"/>
                    <a:gd name="T14" fmla="*/ 0 w 440"/>
                    <a:gd name="T15" fmla="*/ 113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5">
                      <a:moveTo>
                        <a:pt x="0" y="113"/>
                      </a:moveTo>
                      <a:lnTo>
                        <a:pt x="98" y="145"/>
                      </a:lnTo>
                      <a:lnTo>
                        <a:pt x="334" y="48"/>
                      </a:lnTo>
                      <a:lnTo>
                        <a:pt x="440" y="81"/>
                      </a:lnTo>
                      <a:lnTo>
                        <a:pt x="383" y="0"/>
                      </a:lnTo>
                      <a:lnTo>
                        <a:pt x="106" y="0"/>
                      </a:lnTo>
                      <a:lnTo>
                        <a:pt x="221" y="24"/>
                      </a:lnTo>
                      <a:lnTo>
                        <a:pt x="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602" name="Freeform 162"/>
                <p:cNvSpPr>
                  <a:spLocks/>
                </p:cNvSpPr>
                <p:nvPr/>
              </p:nvSpPr>
              <p:spPr bwMode="auto">
                <a:xfrm>
                  <a:off x="3750" y="1596"/>
                  <a:ext cx="147" cy="51"/>
                </a:xfrm>
                <a:custGeom>
                  <a:avLst/>
                  <a:gdLst>
                    <a:gd name="T0" fmla="*/ 440 w 440"/>
                    <a:gd name="T1" fmla="*/ 32 h 154"/>
                    <a:gd name="T2" fmla="*/ 342 w 440"/>
                    <a:gd name="T3" fmla="*/ 0 h 154"/>
                    <a:gd name="T4" fmla="*/ 114 w 440"/>
                    <a:gd name="T5" fmla="*/ 97 h 154"/>
                    <a:gd name="T6" fmla="*/ 0 w 440"/>
                    <a:gd name="T7" fmla="*/ 65 h 154"/>
                    <a:gd name="T8" fmla="*/ 57 w 440"/>
                    <a:gd name="T9" fmla="*/ 154 h 154"/>
                    <a:gd name="T10" fmla="*/ 342 w 440"/>
                    <a:gd name="T11" fmla="*/ 154 h 154"/>
                    <a:gd name="T12" fmla="*/ 219 w 440"/>
                    <a:gd name="T13" fmla="*/ 121 h 154"/>
                    <a:gd name="T14" fmla="*/ 440 w 440"/>
                    <a:gd name="T15" fmla="*/ 32 h 1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54">
                      <a:moveTo>
                        <a:pt x="440" y="32"/>
                      </a:moveTo>
                      <a:lnTo>
                        <a:pt x="342" y="0"/>
                      </a:lnTo>
                      <a:lnTo>
                        <a:pt x="114" y="97"/>
                      </a:lnTo>
                      <a:lnTo>
                        <a:pt x="0" y="65"/>
                      </a:lnTo>
                      <a:lnTo>
                        <a:pt x="57" y="154"/>
                      </a:lnTo>
                      <a:lnTo>
                        <a:pt x="342" y="154"/>
                      </a:lnTo>
                      <a:lnTo>
                        <a:pt x="219" y="121"/>
                      </a:lnTo>
                      <a:lnTo>
                        <a:pt x="44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603" name="Freeform 163"/>
                <p:cNvSpPr>
                  <a:spLocks/>
                </p:cNvSpPr>
                <p:nvPr/>
              </p:nvSpPr>
              <p:spPr bwMode="auto">
                <a:xfrm>
                  <a:off x="3750" y="1596"/>
                  <a:ext cx="147" cy="51"/>
                </a:xfrm>
                <a:custGeom>
                  <a:avLst/>
                  <a:gdLst>
                    <a:gd name="T0" fmla="*/ 440 w 440"/>
                    <a:gd name="T1" fmla="*/ 32 h 154"/>
                    <a:gd name="T2" fmla="*/ 342 w 440"/>
                    <a:gd name="T3" fmla="*/ 0 h 154"/>
                    <a:gd name="T4" fmla="*/ 114 w 440"/>
                    <a:gd name="T5" fmla="*/ 97 h 154"/>
                    <a:gd name="T6" fmla="*/ 0 w 440"/>
                    <a:gd name="T7" fmla="*/ 65 h 154"/>
                    <a:gd name="T8" fmla="*/ 57 w 440"/>
                    <a:gd name="T9" fmla="*/ 154 h 154"/>
                    <a:gd name="T10" fmla="*/ 342 w 440"/>
                    <a:gd name="T11" fmla="*/ 154 h 154"/>
                    <a:gd name="T12" fmla="*/ 219 w 440"/>
                    <a:gd name="T13" fmla="*/ 121 h 154"/>
                    <a:gd name="T14" fmla="*/ 440 w 440"/>
                    <a:gd name="T15" fmla="*/ 32 h 1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54">
                      <a:moveTo>
                        <a:pt x="440" y="32"/>
                      </a:moveTo>
                      <a:lnTo>
                        <a:pt x="342" y="0"/>
                      </a:lnTo>
                      <a:lnTo>
                        <a:pt x="114" y="97"/>
                      </a:lnTo>
                      <a:lnTo>
                        <a:pt x="0" y="65"/>
                      </a:lnTo>
                      <a:lnTo>
                        <a:pt x="57" y="154"/>
                      </a:lnTo>
                      <a:lnTo>
                        <a:pt x="342" y="154"/>
                      </a:lnTo>
                      <a:lnTo>
                        <a:pt x="219" y="121"/>
                      </a:lnTo>
                      <a:lnTo>
                        <a:pt x="44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604" name="Freeform 164"/>
                <p:cNvSpPr>
                  <a:spLocks/>
                </p:cNvSpPr>
                <p:nvPr/>
              </p:nvSpPr>
              <p:spPr bwMode="auto">
                <a:xfrm>
                  <a:off x="3758" y="1537"/>
                  <a:ext cx="147" cy="48"/>
                </a:xfrm>
                <a:custGeom>
                  <a:avLst/>
                  <a:gdLst>
                    <a:gd name="T0" fmla="*/ 0 w 441"/>
                    <a:gd name="T1" fmla="*/ 32 h 144"/>
                    <a:gd name="T2" fmla="*/ 97 w 441"/>
                    <a:gd name="T3" fmla="*/ 0 h 144"/>
                    <a:gd name="T4" fmla="*/ 334 w 441"/>
                    <a:gd name="T5" fmla="*/ 89 h 144"/>
                    <a:gd name="T6" fmla="*/ 441 w 441"/>
                    <a:gd name="T7" fmla="*/ 64 h 144"/>
                    <a:gd name="T8" fmla="*/ 383 w 441"/>
                    <a:gd name="T9" fmla="*/ 144 h 144"/>
                    <a:gd name="T10" fmla="*/ 105 w 441"/>
                    <a:gd name="T11" fmla="*/ 144 h 144"/>
                    <a:gd name="T12" fmla="*/ 220 w 441"/>
                    <a:gd name="T13" fmla="*/ 121 h 144"/>
                    <a:gd name="T14" fmla="*/ 0 w 441"/>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4">
                      <a:moveTo>
                        <a:pt x="0" y="32"/>
                      </a:moveTo>
                      <a:lnTo>
                        <a:pt x="97" y="0"/>
                      </a:lnTo>
                      <a:lnTo>
                        <a:pt x="334" y="89"/>
                      </a:lnTo>
                      <a:lnTo>
                        <a:pt x="441" y="64"/>
                      </a:lnTo>
                      <a:lnTo>
                        <a:pt x="383" y="144"/>
                      </a:lnTo>
                      <a:lnTo>
                        <a:pt x="105" y="144"/>
                      </a:lnTo>
                      <a:lnTo>
                        <a:pt x="220" y="121"/>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605" name="Freeform 165"/>
                <p:cNvSpPr>
                  <a:spLocks/>
                </p:cNvSpPr>
                <p:nvPr/>
              </p:nvSpPr>
              <p:spPr bwMode="auto">
                <a:xfrm>
                  <a:off x="3758" y="1537"/>
                  <a:ext cx="147" cy="48"/>
                </a:xfrm>
                <a:custGeom>
                  <a:avLst/>
                  <a:gdLst>
                    <a:gd name="T0" fmla="*/ 0 w 441"/>
                    <a:gd name="T1" fmla="*/ 32 h 144"/>
                    <a:gd name="T2" fmla="*/ 97 w 441"/>
                    <a:gd name="T3" fmla="*/ 0 h 144"/>
                    <a:gd name="T4" fmla="*/ 334 w 441"/>
                    <a:gd name="T5" fmla="*/ 89 h 144"/>
                    <a:gd name="T6" fmla="*/ 441 w 441"/>
                    <a:gd name="T7" fmla="*/ 64 h 144"/>
                    <a:gd name="T8" fmla="*/ 383 w 441"/>
                    <a:gd name="T9" fmla="*/ 144 h 144"/>
                    <a:gd name="T10" fmla="*/ 105 w 441"/>
                    <a:gd name="T11" fmla="*/ 144 h 144"/>
                    <a:gd name="T12" fmla="*/ 220 w 441"/>
                    <a:gd name="T13" fmla="*/ 121 h 144"/>
                    <a:gd name="T14" fmla="*/ 0 w 441"/>
                    <a:gd name="T15" fmla="*/ 32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1" h="144">
                      <a:moveTo>
                        <a:pt x="0" y="32"/>
                      </a:moveTo>
                      <a:lnTo>
                        <a:pt x="97" y="0"/>
                      </a:lnTo>
                      <a:lnTo>
                        <a:pt x="334" y="89"/>
                      </a:lnTo>
                      <a:lnTo>
                        <a:pt x="441" y="64"/>
                      </a:lnTo>
                      <a:lnTo>
                        <a:pt x="383" y="144"/>
                      </a:lnTo>
                      <a:lnTo>
                        <a:pt x="105" y="144"/>
                      </a:lnTo>
                      <a:lnTo>
                        <a:pt x="220" y="121"/>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606" name="Freeform 166"/>
                <p:cNvSpPr>
                  <a:spLocks/>
                </p:cNvSpPr>
                <p:nvPr/>
              </p:nvSpPr>
              <p:spPr bwMode="auto">
                <a:xfrm>
                  <a:off x="3905" y="1601"/>
                  <a:ext cx="147" cy="49"/>
                </a:xfrm>
                <a:custGeom>
                  <a:avLst/>
                  <a:gdLst>
                    <a:gd name="T0" fmla="*/ 440 w 440"/>
                    <a:gd name="T1" fmla="*/ 113 h 146"/>
                    <a:gd name="T2" fmla="*/ 342 w 440"/>
                    <a:gd name="T3" fmla="*/ 146 h 146"/>
                    <a:gd name="T4" fmla="*/ 114 w 440"/>
                    <a:gd name="T5" fmla="*/ 49 h 146"/>
                    <a:gd name="T6" fmla="*/ 0 w 440"/>
                    <a:gd name="T7" fmla="*/ 81 h 146"/>
                    <a:gd name="T8" fmla="*/ 57 w 440"/>
                    <a:gd name="T9" fmla="*/ 0 h 146"/>
                    <a:gd name="T10" fmla="*/ 342 w 440"/>
                    <a:gd name="T11" fmla="*/ 0 h 146"/>
                    <a:gd name="T12" fmla="*/ 220 w 440"/>
                    <a:gd name="T13" fmla="*/ 24 h 146"/>
                    <a:gd name="T14" fmla="*/ 440 w 440"/>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6">
                      <a:moveTo>
                        <a:pt x="440" y="113"/>
                      </a:moveTo>
                      <a:lnTo>
                        <a:pt x="342" y="146"/>
                      </a:lnTo>
                      <a:lnTo>
                        <a:pt x="114" y="49"/>
                      </a:lnTo>
                      <a:lnTo>
                        <a:pt x="0" y="81"/>
                      </a:lnTo>
                      <a:lnTo>
                        <a:pt x="57" y="0"/>
                      </a:lnTo>
                      <a:lnTo>
                        <a:pt x="342" y="0"/>
                      </a:lnTo>
                      <a:lnTo>
                        <a:pt x="220" y="24"/>
                      </a:lnTo>
                      <a:lnTo>
                        <a:pt x="44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3607" name="Freeform 167"/>
                <p:cNvSpPr>
                  <a:spLocks/>
                </p:cNvSpPr>
                <p:nvPr/>
              </p:nvSpPr>
              <p:spPr bwMode="auto">
                <a:xfrm>
                  <a:off x="3905" y="1601"/>
                  <a:ext cx="147" cy="49"/>
                </a:xfrm>
                <a:custGeom>
                  <a:avLst/>
                  <a:gdLst>
                    <a:gd name="T0" fmla="*/ 440 w 440"/>
                    <a:gd name="T1" fmla="*/ 113 h 146"/>
                    <a:gd name="T2" fmla="*/ 342 w 440"/>
                    <a:gd name="T3" fmla="*/ 146 h 146"/>
                    <a:gd name="T4" fmla="*/ 114 w 440"/>
                    <a:gd name="T5" fmla="*/ 49 h 146"/>
                    <a:gd name="T6" fmla="*/ 0 w 440"/>
                    <a:gd name="T7" fmla="*/ 81 h 146"/>
                    <a:gd name="T8" fmla="*/ 57 w 440"/>
                    <a:gd name="T9" fmla="*/ 0 h 146"/>
                    <a:gd name="T10" fmla="*/ 342 w 440"/>
                    <a:gd name="T11" fmla="*/ 0 h 146"/>
                    <a:gd name="T12" fmla="*/ 220 w 440"/>
                    <a:gd name="T13" fmla="*/ 24 h 146"/>
                    <a:gd name="T14" fmla="*/ 440 w 440"/>
                    <a:gd name="T15" fmla="*/ 113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146">
                      <a:moveTo>
                        <a:pt x="440" y="113"/>
                      </a:moveTo>
                      <a:lnTo>
                        <a:pt x="342" y="146"/>
                      </a:lnTo>
                      <a:lnTo>
                        <a:pt x="114" y="49"/>
                      </a:lnTo>
                      <a:lnTo>
                        <a:pt x="0" y="81"/>
                      </a:lnTo>
                      <a:lnTo>
                        <a:pt x="57" y="0"/>
                      </a:lnTo>
                      <a:lnTo>
                        <a:pt x="342" y="0"/>
                      </a:lnTo>
                      <a:lnTo>
                        <a:pt x="220" y="24"/>
                      </a:lnTo>
                      <a:lnTo>
                        <a:pt x="44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213608" name="Line 168"/>
            <p:cNvSpPr>
              <a:spLocks noChangeShapeType="1"/>
            </p:cNvSpPr>
            <p:nvPr/>
          </p:nvSpPr>
          <p:spPr bwMode="auto">
            <a:xfrm>
              <a:off x="3679" y="1590"/>
              <a:ext cx="1" cy="107"/>
            </a:xfrm>
            <a:prstGeom prst="line">
              <a:avLst/>
            </a:prstGeom>
            <a:noFill/>
            <a:ln w="4763">
              <a:solidFill>
                <a:srgbClr val="AAE6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13609" name="Line 169"/>
            <p:cNvSpPr>
              <a:spLocks noChangeShapeType="1"/>
            </p:cNvSpPr>
            <p:nvPr/>
          </p:nvSpPr>
          <p:spPr bwMode="auto">
            <a:xfrm>
              <a:off x="4125" y="1590"/>
              <a:ext cx="1" cy="107"/>
            </a:xfrm>
            <a:prstGeom prst="line">
              <a:avLst/>
            </a:prstGeom>
            <a:noFill/>
            <a:ln w="4763">
              <a:solidFill>
                <a:srgbClr val="AAE6FF"/>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3249684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altLang="en-US" dirty="0"/>
              <a:t>TCP Packets</a:t>
            </a:r>
          </a:p>
        </p:txBody>
      </p:sp>
      <p:sp>
        <p:nvSpPr>
          <p:cNvPr id="18435" name="Rectangle 3"/>
          <p:cNvSpPr>
            <a:spLocks noGrp="1" noChangeArrowheads="1"/>
          </p:cNvSpPr>
          <p:nvPr>
            <p:ph type="body" idx="1"/>
          </p:nvPr>
        </p:nvSpPr>
        <p:spPr/>
        <p:txBody>
          <a:bodyPr/>
          <a:lstStyle/>
          <a:p>
            <a:r>
              <a:rPr lang="en-GB" altLang="en-US"/>
              <a:t>Source + destination ports</a:t>
            </a:r>
          </a:p>
          <a:p>
            <a:r>
              <a:rPr lang="en-GB" altLang="en-US"/>
              <a:t>Sequence number (used to order packets)</a:t>
            </a:r>
          </a:p>
          <a:p>
            <a:r>
              <a:rPr lang="en-GB" altLang="en-US"/>
              <a:t>Acknowledgement number (used to verify packets are received)</a:t>
            </a:r>
          </a:p>
          <a:p>
            <a:endParaRPr lang="en-GB" altLang="en-US"/>
          </a:p>
          <a:p>
            <a:endParaRPr lang="en-GB" altLang="en-US"/>
          </a:p>
        </p:txBody>
      </p:sp>
    </p:spTree>
    <p:extLst>
      <p:ext uri="{BB962C8B-B14F-4D97-AF65-F5344CB8AC3E}">
        <p14:creationId xmlns:p14="http://schemas.microsoft.com/office/powerpoint/2010/main" val="2367550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2862947"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5" name="Rectangle 3"/>
          <p:cNvSpPr>
            <a:spLocks noChangeArrowheads="1"/>
          </p:cNvSpPr>
          <p:nvPr/>
        </p:nvSpPr>
        <p:spPr bwMode="auto">
          <a:xfrm>
            <a:off x="5301347"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6" name="Rectangle 4"/>
          <p:cNvSpPr>
            <a:spLocks noGrp="1" noChangeArrowheads="1"/>
          </p:cNvSpPr>
          <p:nvPr>
            <p:ph type="title"/>
          </p:nvPr>
        </p:nvSpPr>
        <p:spPr>
          <a:xfrm>
            <a:off x="268287" y="512603"/>
            <a:ext cx="10131425" cy="798739"/>
          </a:xfrm>
          <a:noFill/>
          <a:ln/>
        </p:spPr>
        <p:txBody>
          <a:bodyPr vert="horz" lIns="92075" tIns="46038" rIns="92075" bIns="46038" rtlCol="0" anchor="b">
            <a:normAutofit/>
          </a:bodyPr>
          <a:lstStyle/>
          <a:p>
            <a:r>
              <a:rPr lang="en-US" altLang="en-US" dirty="0"/>
              <a:t>TCP Segment</a:t>
            </a:r>
          </a:p>
        </p:txBody>
      </p:sp>
      <p:sp>
        <p:nvSpPr>
          <p:cNvPr id="54277" name="Rectangle 5"/>
          <p:cNvSpPr>
            <a:spLocks noChangeArrowheads="1"/>
          </p:cNvSpPr>
          <p:nvPr/>
        </p:nvSpPr>
        <p:spPr bwMode="auto">
          <a:xfrm>
            <a:off x="5873750" y="1835150"/>
            <a:ext cx="26543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Destination Port</a:t>
            </a:r>
          </a:p>
        </p:txBody>
      </p:sp>
      <p:sp>
        <p:nvSpPr>
          <p:cNvPr id="54278" name="Rectangle 6"/>
          <p:cNvSpPr>
            <a:spLocks noChangeArrowheads="1"/>
          </p:cNvSpPr>
          <p:nvPr/>
        </p:nvSpPr>
        <p:spPr bwMode="auto">
          <a:xfrm>
            <a:off x="3206750" y="2444750"/>
            <a:ext cx="53213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Acknowledgment Number</a:t>
            </a:r>
          </a:p>
        </p:txBody>
      </p:sp>
      <p:sp>
        <p:nvSpPr>
          <p:cNvPr id="54279" name="Rectangle 7"/>
          <p:cNvSpPr>
            <a:spLocks noChangeArrowheads="1"/>
          </p:cNvSpPr>
          <p:nvPr/>
        </p:nvSpPr>
        <p:spPr bwMode="auto">
          <a:xfrm>
            <a:off x="3206750" y="3359150"/>
            <a:ext cx="40259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Options...</a:t>
            </a:r>
          </a:p>
        </p:txBody>
      </p:sp>
      <p:sp>
        <p:nvSpPr>
          <p:cNvPr id="54280" name="Rectangle 8"/>
          <p:cNvSpPr>
            <a:spLocks noChangeArrowheads="1"/>
          </p:cNvSpPr>
          <p:nvPr/>
        </p:nvSpPr>
        <p:spPr bwMode="auto">
          <a:xfrm>
            <a:off x="7245350" y="3359150"/>
            <a:ext cx="12827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Padding</a:t>
            </a:r>
          </a:p>
        </p:txBody>
      </p:sp>
      <p:sp>
        <p:nvSpPr>
          <p:cNvPr id="54281" name="Rectangle 9"/>
          <p:cNvSpPr>
            <a:spLocks noChangeArrowheads="1"/>
          </p:cNvSpPr>
          <p:nvPr/>
        </p:nvSpPr>
        <p:spPr bwMode="auto">
          <a:xfrm>
            <a:off x="3206750" y="3663950"/>
            <a:ext cx="5321300" cy="292100"/>
          </a:xfrm>
          <a:prstGeom prst="rect">
            <a:avLst/>
          </a:prstGeom>
          <a:solidFill>
            <a:schemeClr val="tx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Data...</a:t>
            </a:r>
          </a:p>
        </p:txBody>
      </p:sp>
      <p:sp>
        <p:nvSpPr>
          <p:cNvPr id="54282" name="Rectangle 10"/>
          <p:cNvSpPr>
            <a:spLocks noChangeArrowheads="1"/>
          </p:cNvSpPr>
          <p:nvPr/>
        </p:nvSpPr>
        <p:spPr bwMode="auto">
          <a:xfrm>
            <a:off x="3109913" y="1547814"/>
            <a:ext cx="277320"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a:t>0</a:t>
            </a:r>
          </a:p>
        </p:txBody>
      </p:sp>
      <p:sp>
        <p:nvSpPr>
          <p:cNvPr id="54283" name="Rectangle 11"/>
          <p:cNvSpPr>
            <a:spLocks noChangeArrowheads="1"/>
          </p:cNvSpPr>
          <p:nvPr/>
        </p:nvSpPr>
        <p:spPr bwMode="auto">
          <a:xfrm>
            <a:off x="3795713" y="1547814"/>
            <a:ext cx="277320"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a:t>4</a:t>
            </a:r>
          </a:p>
        </p:txBody>
      </p:sp>
      <p:sp>
        <p:nvSpPr>
          <p:cNvPr id="54284" name="Rectangle 12"/>
          <p:cNvSpPr>
            <a:spLocks noChangeArrowheads="1"/>
          </p:cNvSpPr>
          <p:nvPr/>
        </p:nvSpPr>
        <p:spPr bwMode="auto">
          <a:xfrm>
            <a:off x="4557714" y="1547814"/>
            <a:ext cx="368691"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a:t>10</a:t>
            </a:r>
          </a:p>
        </p:txBody>
      </p:sp>
      <p:sp>
        <p:nvSpPr>
          <p:cNvPr id="54285" name="Rectangle 13"/>
          <p:cNvSpPr>
            <a:spLocks noChangeArrowheads="1"/>
          </p:cNvSpPr>
          <p:nvPr/>
        </p:nvSpPr>
        <p:spPr bwMode="auto">
          <a:xfrm>
            <a:off x="5700714" y="1547814"/>
            <a:ext cx="368691"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a:t>16</a:t>
            </a:r>
          </a:p>
        </p:txBody>
      </p:sp>
      <p:sp>
        <p:nvSpPr>
          <p:cNvPr id="54286" name="Rectangle 14"/>
          <p:cNvSpPr>
            <a:spLocks noChangeArrowheads="1"/>
          </p:cNvSpPr>
          <p:nvPr/>
        </p:nvSpPr>
        <p:spPr bwMode="auto">
          <a:xfrm>
            <a:off x="6384926" y="1547814"/>
            <a:ext cx="368691"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a:t>19</a:t>
            </a:r>
          </a:p>
        </p:txBody>
      </p:sp>
      <p:sp>
        <p:nvSpPr>
          <p:cNvPr id="54287" name="Rectangle 15"/>
          <p:cNvSpPr>
            <a:spLocks noChangeArrowheads="1"/>
          </p:cNvSpPr>
          <p:nvPr/>
        </p:nvSpPr>
        <p:spPr bwMode="auto">
          <a:xfrm>
            <a:off x="7146926" y="1547814"/>
            <a:ext cx="368691"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a:t>24</a:t>
            </a:r>
          </a:p>
        </p:txBody>
      </p:sp>
      <p:sp>
        <p:nvSpPr>
          <p:cNvPr id="54288" name="Rectangle 16"/>
          <p:cNvSpPr>
            <a:spLocks noChangeArrowheads="1"/>
          </p:cNvSpPr>
          <p:nvPr/>
        </p:nvSpPr>
        <p:spPr bwMode="auto">
          <a:xfrm>
            <a:off x="8213726" y="1547814"/>
            <a:ext cx="368691"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400"/>
              <a:t>31</a:t>
            </a:r>
          </a:p>
        </p:txBody>
      </p:sp>
      <p:sp>
        <p:nvSpPr>
          <p:cNvPr id="54289" name="Rectangle 17"/>
          <p:cNvSpPr>
            <a:spLocks noChangeArrowheads="1"/>
          </p:cNvSpPr>
          <p:nvPr/>
        </p:nvSpPr>
        <p:spPr bwMode="auto">
          <a:xfrm>
            <a:off x="3206750" y="1835150"/>
            <a:ext cx="26543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Source Port</a:t>
            </a:r>
          </a:p>
        </p:txBody>
      </p:sp>
      <p:sp>
        <p:nvSpPr>
          <p:cNvPr id="54290" name="Rectangle 18"/>
          <p:cNvSpPr>
            <a:spLocks noChangeArrowheads="1"/>
          </p:cNvSpPr>
          <p:nvPr/>
        </p:nvSpPr>
        <p:spPr bwMode="auto">
          <a:xfrm>
            <a:off x="5873750" y="2749550"/>
            <a:ext cx="26543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Window</a:t>
            </a:r>
          </a:p>
        </p:txBody>
      </p:sp>
      <p:sp>
        <p:nvSpPr>
          <p:cNvPr id="54291" name="Rectangle 19"/>
          <p:cNvSpPr>
            <a:spLocks noChangeArrowheads="1"/>
          </p:cNvSpPr>
          <p:nvPr/>
        </p:nvSpPr>
        <p:spPr bwMode="auto">
          <a:xfrm>
            <a:off x="3206750" y="2749550"/>
            <a:ext cx="6731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Len</a:t>
            </a:r>
          </a:p>
        </p:txBody>
      </p:sp>
      <p:sp>
        <p:nvSpPr>
          <p:cNvPr id="54292" name="Rectangle 20"/>
          <p:cNvSpPr>
            <a:spLocks noChangeArrowheads="1"/>
          </p:cNvSpPr>
          <p:nvPr/>
        </p:nvSpPr>
        <p:spPr bwMode="auto">
          <a:xfrm>
            <a:off x="3206750" y="2139950"/>
            <a:ext cx="53213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Sequence Number</a:t>
            </a:r>
          </a:p>
        </p:txBody>
      </p:sp>
      <p:sp>
        <p:nvSpPr>
          <p:cNvPr id="54293" name="Rectangle 21"/>
          <p:cNvSpPr>
            <a:spLocks noChangeArrowheads="1"/>
          </p:cNvSpPr>
          <p:nvPr/>
        </p:nvSpPr>
        <p:spPr bwMode="auto">
          <a:xfrm>
            <a:off x="3892550" y="2749550"/>
            <a:ext cx="9017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Reserved</a:t>
            </a:r>
          </a:p>
        </p:txBody>
      </p:sp>
      <p:sp>
        <p:nvSpPr>
          <p:cNvPr id="54294" name="Rectangle 22"/>
          <p:cNvSpPr>
            <a:spLocks noChangeArrowheads="1"/>
          </p:cNvSpPr>
          <p:nvPr/>
        </p:nvSpPr>
        <p:spPr bwMode="auto">
          <a:xfrm>
            <a:off x="4806950" y="2749550"/>
            <a:ext cx="10541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Flags</a:t>
            </a:r>
          </a:p>
        </p:txBody>
      </p:sp>
      <p:sp>
        <p:nvSpPr>
          <p:cNvPr id="54295" name="Rectangle 23"/>
          <p:cNvSpPr>
            <a:spLocks noChangeArrowheads="1"/>
          </p:cNvSpPr>
          <p:nvPr/>
        </p:nvSpPr>
        <p:spPr bwMode="auto">
          <a:xfrm>
            <a:off x="5873750" y="3054350"/>
            <a:ext cx="26543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Urgent Pointer</a:t>
            </a:r>
          </a:p>
        </p:txBody>
      </p:sp>
      <p:sp>
        <p:nvSpPr>
          <p:cNvPr id="54296" name="Rectangle 24"/>
          <p:cNvSpPr>
            <a:spLocks noChangeArrowheads="1"/>
          </p:cNvSpPr>
          <p:nvPr/>
        </p:nvSpPr>
        <p:spPr bwMode="auto">
          <a:xfrm>
            <a:off x="3206750" y="3054350"/>
            <a:ext cx="2654300" cy="292100"/>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1400">
                <a:solidFill>
                  <a:schemeClr val="bg2"/>
                </a:solidFill>
              </a:rPr>
              <a:t>Checksum</a:t>
            </a:r>
          </a:p>
        </p:txBody>
      </p:sp>
      <p:sp>
        <p:nvSpPr>
          <p:cNvPr id="54297" name="Rectangle 25"/>
          <p:cNvSpPr>
            <a:spLocks noChangeArrowheads="1"/>
          </p:cNvSpPr>
          <p:nvPr/>
        </p:nvSpPr>
        <p:spPr bwMode="auto">
          <a:xfrm>
            <a:off x="3153461" y="3984625"/>
            <a:ext cx="5372561" cy="21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200" b="1" u="sng"/>
              <a:t>Field		Purpose</a:t>
            </a:r>
            <a:endParaRPr lang="en-US" altLang="en-US" sz="1200" u="sng"/>
          </a:p>
          <a:p>
            <a:pPr eaLnBrk="0" hangingPunct="0"/>
            <a:r>
              <a:rPr lang="en-US" altLang="en-US" sz="1200"/>
              <a:t>Source Port		Identifies originating application</a:t>
            </a:r>
          </a:p>
          <a:p>
            <a:pPr eaLnBrk="0" hangingPunct="0"/>
            <a:r>
              <a:rPr lang="en-US" altLang="en-US" sz="1200"/>
              <a:t>Destination Port	Identifies destination application</a:t>
            </a:r>
          </a:p>
          <a:p>
            <a:pPr eaLnBrk="0" hangingPunct="0"/>
            <a:r>
              <a:rPr lang="en-US" altLang="en-US" sz="1200"/>
              <a:t>Sequence Number	Sequence number of first octet in the segment</a:t>
            </a:r>
          </a:p>
          <a:p>
            <a:pPr eaLnBrk="0" hangingPunct="0"/>
            <a:r>
              <a:rPr lang="en-US" altLang="en-US" sz="1200"/>
              <a:t>Acknowledgment #	Sequence number of the next expected octet (if ACK flag set)</a:t>
            </a:r>
          </a:p>
          <a:p>
            <a:pPr eaLnBrk="0" hangingPunct="0"/>
            <a:r>
              <a:rPr lang="en-US" altLang="en-US" sz="1200"/>
              <a:t>Len		Length of TCP header in 4 octet units</a:t>
            </a:r>
          </a:p>
          <a:p>
            <a:pPr eaLnBrk="0" hangingPunct="0"/>
            <a:r>
              <a:rPr lang="en-US" altLang="en-US" sz="1200"/>
              <a:t>Flags		TCP flags: SYN, FIN, RST, PSH, ACK, URG</a:t>
            </a:r>
          </a:p>
          <a:p>
            <a:pPr eaLnBrk="0" hangingPunct="0"/>
            <a:r>
              <a:rPr lang="en-US" altLang="en-US" sz="1200"/>
              <a:t>Window		Number of octets from ACK that sender will accept</a:t>
            </a:r>
          </a:p>
          <a:p>
            <a:pPr eaLnBrk="0" hangingPunct="0"/>
            <a:r>
              <a:rPr lang="en-US" altLang="en-US" sz="1200"/>
              <a:t>Checksum		Checksum of IP pseudo-header + TCP header + data</a:t>
            </a:r>
          </a:p>
          <a:p>
            <a:pPr eaLnBrk="0" hangingPunct="0"/>
            <a:r>
              <a:rPr lang="en-US" altLang="en-US" sz="1200"/>
              <a:t>Urgent Pointer	Pointer to end of “urgent data”</a:t>
            </a:r>
          </a:p>
          <a:p>
            <a:pPr eaLnBrk="0" hangingPunct="0"/>
            <a:r>
              <a:rPr lang="en-US" altLang="en-US" sz="1200"/>
              <a:t>Options		Special TCP options such as MSS and Window Scale</a:t>
            </a:r>
          </a:p>
        </p:txBody>
      </p:sp>
      <p:sp>
        <p:nvSpPr>
          <p:cNvPr id="54298" name="Text Box 26"/>
          <p:cNvSpPr txBox="1">
            <a:spLocks noChangeArrowheads="1"/>
          </p:cNvSpPr>
          <p:nvPr/>
        </p:nvSpPr>
        <p:spPr bwMode="auto">
          <a:xfrm>
            <a:off x="2694673" y="6288088"/>
            <a:ext cx="58069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You just need to know port numbers, seq and ack are added</a:t>
            </a:r>
          </a:p>
        </p:txBody>
      </p:sp>
    </p:spTree>
    <p:extLst>
      <p:ext uri="{BB962C8B-B14F-4D97-AF65-F5344CB8AC3E}">
        <p14:creationId xmlns:p14="http://schemas.microsoft.com/office/powerpoint/2010/main" val="2168627803"/>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5D4CC82-84C2-4F39-B64B-887388E54BED}" type="slidenum">
              <a:rPr lang="en-US" altLang="en-US"/>
              <a:pPr/>
              <a:t>5</a:t>
            </a:fld>
            <a:endParaRPr lang="en-US" altLang="en-US"/>
          </a:p>
        </p:txBody>
      </p:sp>
      <p:sp>
        <p:nvSpPr>
          <p:cNvPr id="61442" name="Rectangle 2"/>
          <p:cNvSpPr>
            <a:spLocks noGrp="1" noChangeArrowheads="1"/>
          </p:cNvSpPr>
          <p:nvPr>
            <p:ph type="title"/>
          </p:nvPr>
        </p:nvSpPr>
        <p:spPr/>
        <p:txBody>
          <a:bodyPr/>
          <a:lstStyle/>
          <a:p>
            <a:r>
              <a:rPr lang="en-US" altLang="en-US" dirty="0" smtClean="0"/>
              <a:t>Sniffing Types</a:t>
            </a:r>
            <a:endParaRPr lang="en-US" altLang="en-US" dirty="0"/>
          </a:p>
        </p:txBody>
      </p:sp>
      <p:sp>
        <p:nvSpPr>
          <p:cNvPr id="61443" name="Rectangle 3"/>
          <p:cNvSpPr>
            <a:spLocks noGrp="1" noChangeArrowheads="1"/>
          </p:cNvSpPr>
          <p:nvPr>
            <p:ph type="body" idx="1"/>
          </p:nvPr>
        </p:nvSpPr>
        <p:spPr>
          <a:xfrm>
            <a:off x="685801" y="1767841"/>
            <a:ext cx="10131425" cy="4380410"/>
          </a:xfrm>
        </p:spPr>
        <p:txBody>
          <a:bodyPr>
            <a:normAutofit fontScale="62500" lnSpcReduction="20000"/>
          </a:bodyPr>
          <a:lstStyle/>
          <a:p>
            <a:pPr>
              <a:lnSpc>
                <a:spcPct val="90000"/>
              </a:lnSpc>
            </a:pPr>
            <a:r>
              <a:rPr lang="en-US" altLang="en-US" dirty="0"/>
              <a:t>Active Sniffing:</a:t>
            </a:r>
          </a:p>
          <a:p>
            <a:pPr lvl="1">
              <a:lnSpc>
                <a:spcPct val="90000"/>
              </a:lnSpc>
            </a:pPr>
            <a:r>
              <a:rPr lang="en-US" altLang="en-US" dirty="0" smtClean="0"/>
              <a:t>Sniffing </a:t>
            </a:r>
            <a:r>
              <a:rPr lang="en-US" altLang="en-US" dirty="0"/>
              <a:t>in the switch is active sniffing. A switch is a point to point network device. The switch regulates the flow of data between its ports by actively monitoring the MAC address on each port, which helps it pass data only to its intended target. In order to capture the traffic between target sniffers has to actively inject traffic into the LAN to enable sniffing of the traffic.  This can be done in various ways.</a:t>
            </a:r>
          </a:p>
          <a:p>
            <a:pPr>
              <a:lnSpc>
                <a:spcPct val="90000"/>
              </a:lnSpc>
            </a:pPr>
            <a:endParaRPr lang="en-US" altLang="en-US" dirty="0" smtClean="0"/>
          </a:p>
          <a:p>
            <a:pPr>
              <a:lnSpc>
                <a:spcPct val="90000"/>
              </a:lnSpc>
            </a:pPr>
            <a:r>
              <a:rPr lang="en-US" altLang="en-US" dirty="0" smtClean="0"/>
              <a:t>Passive </a:t>
            </a:r>
            <a:r>
              <a:rPr lang="en-US" altLang="en-US" dirty="0"/>
              <a:t>Sniffing:</a:t>
            </a:r>
          </a:p>
          <a:p>
            <a:pPr lvl="1">
              <a:lnSpc>
                <a:spcPct val="90000"/>
              </a:lnSpc>
            </a:pPr>
            <a:r>
              <a:rPr lang="en-US" altLang="en-US" dirty="0" smtClean="0"/>
              <a:t>This </a:t>
            </a:r>
            <a:r>
              <a:rPr lang="en-US" altLang="en-US" dirty="0"/>
              <a:t>is the process of sniffing through the hub. Any traffic that is passing through the non-switched or unbridged network segment can be seen by all machines on that segment. Sniffers operate at the data link layer of the network. Any data sent across the LAN is actually sent to each and every machine connected to the LAN. This is called passive since sniffers placed by the attackers passively wait for the data to be sent and capture them.</a:t>
            </a:r>
          </a:p>
        </p:txBody>
      </p:sp>
    </p:spTree>
    <p:extLst>
      <p:ext uri="{BB962C8B-B14F-4D97-AF65-F5344CB8AC3E}">
        <p14:creationId xmlns:p14="http://schemas.microsoft.com/office/powerpoint/2010/main" val="211354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14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144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14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15-441 Networks Fall 2002</a:t>
            </a:r>
          </a:p>
        </p:txBody>
      </p:sp>
      <p:sp>
        <p:nvSpPr>
          <p:cNvPr id="7" name="Slide Number Placeholder 5"/>
          <p:cNvSpPr>
            <a:spLocks noGrp="1"/>
          </p:cNvSpPr>
          <p:nvPr>
            <p:ph type="sldNum" sz="quarter" idx="12"/>
          </p:nvPr>
        </p:nvSpPr>
        <p:spPr/>
        <p:txBody>
          <a:bodyPr/>
          <a:lstStyle/>
          <a:p>
            <a:fld id="{CB3E6FAB-580F-409C-B138-5ABFCABD6759}" type="slidenum">
              <a:rPr lang="en-US" altLang="en-US"/>
              <a:pPr/>
              <a:t>6</a:t>
            </a:fld>
            <a:endParaRPr lang="en-US" altLang="en-US"/>
          </a:p>
        </p:txBody>
      </p:sp>
      <p:sp>
        <p:nvSpPr>
          <p:cNvPr id="64514" name="Rectangle 2"/>
          <p:cNvSpPr>
            <a:spLocks noGrp="1" noChangeArrowheads="1"/>
          </p:cNvSpPr>
          <p:nvPr>
            <p:ph type="title"/>
          </p:nvPr>
        </p:nvSpPr>
        <p:spPr/>
        <p:txBody>
          <a:bodyPr/>
          <a:lstStyle/>
          <a:p>
            <a:r>
              <a:rPr lang="en-US" altLang="en-US"/>
              <a:t>Packet Sniffing</a:t>
            </a:r>
          </a:p>
        </p:txBody>
      </p:sp>
      <p:sp>
        <p:nvSpPr>
          <p:cNvPr id="64515" name="Rectangle 3"/>
          <p:cNvSpPr>
            <a:spLocks noGrp="1" noChangeArrowheads="1"/>
          </p:cNvSpPr>
          <p:nvPr>
            <p:ph type="body" idx="1"/>
          </p:nvPr>
        </p:nvSpPr>
        <p:spPr/>
        <p:txBody>
          <a:bodyPr/>
          <a:lstStyle/>
          <a:p>
            <a:r>
              <a:rPr lang="en-US" altLang="en-US"/>
              <a:t>What kinds of data can we get?</a:t>
            </a:r>
          </a:p>
          <a:p>
            <a:r>
              <a:rPr lang="en-US" altLang="en-US"/>
              <a:t>Asked another way, what kind of information would be most useful to a malicious user?</a:t>
            </a:r>
          </a:p>
          <a:p>
            <a:r>
              <a:rPr lang="en-US" altLang="en-US"/>
              <a:t>Answer: Anything in plain text</a:t>
            </a:r>
          </a:p>
          <a:p>
            <a:pPr lvl="1"/>
            <a:r>
              <a:rPr lang="en-US" altLang="en-US"/>
              <a:t>Passwords are the most popular</a:t>
            </a:r>
          </a:p>
        </p:txBody>
      </p:sp>
    </p:spTree>
    <p:extLst>
      <p:ext uri="{BB962C8B-B14F-4D97-AF65-F5344CB8AC3E}">
        <p14:creationId xmlns:p14="http://schemas.microsoft.com/office/powerpoint/2010/main" val="678961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1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45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15-441 Networks Fall 2002</a:t>
            </a:r>
          </a:p>
        </p:txBody>
      </p:sp>
      <p:sp>
        <p:nvSpPr>
          <p:cNvPr id="7" name="Slide Number Placeholder 5"/>
          <p:cNvSpPr>
            <a:spLocks noGrp="1"/>
          </p:cNvSpPr>
          <p:nvPr>
            <p:ph type="sldNum" sz="quarter" idx="12"/>
          </p:nvPr>
        </p:nvSpPr>
        <p:spPr/>
        <p:txBody>
          <a:bodyPr/>
          <a:lstStyle/>
          <a:p>
            <a:fld id="{809962A4-4652-4F30-AC63-24CED936727E}" type="slidenum">
              <a:rPr lang="en-US" altLang="en-US"/>
              <a:pPr/>
              <a:t>7</a:t>
            </a:fld>
            <a:endParaRPr lang="en-US" altLang="en-US"/>
          </a:p>
        </p:txBody>
      </p:sp>
      <p:sp>
        <p:nvSpPr>
          <p:cNvPr id="65538" name="Rectangle 2"/>
          <p:cNvSpPr>
            <a:spLocks noGrp="1" noChangeArrowheads="1"/>
          </p:cNvSpPr>
          <p:nvPr>
            <p:ph type="title"/>
          </p:nvPr>
        </p:nvSpPr>
        <p:spPr/>
        <p:txBody>
          <a:bodyPr/>
          <a:lstStyle/>
          <a:p>
            <a:r>
              <a:rPr lang="en-US" altLang="en-US"/>
              <a:t>Packet Sniffing</a:t>
            </a:r>
          </a:p>
        </p:txBody>
      </p:sp>
      <p:sp>
        <p:nvSpPr>
          <p:cNvPr id="65539" name="Rectangle 3"/>
          <p:cNvSpPr>
            <a:spLocks noGrp="1" noChangeArrowheads="1"/>
          </p:cNvSpPr>
          <p:nvPr>
            <p:ph type="body" idx="1"/>
          </p:nvPr>
        </p:nvSpPr>
        <p:spPr/>
        <p:txBody>
          <a:bodyPr>
            <a:normAutofit fontScale="70000" lnSpcReduction="20000"/>
          </a:bodyPr>
          <a:lstStyle/>
          <a:p>
            <a:pPr>
              <a:lnSpc>
                <a:spcPct val="90000"/>
              </a:lnSpc>
            </a:pPr>
            <a:r>
              <a:rPr lang="en-US" altLang="en-US" sz="2400"/>
              <a:t>How can we protect ourselves?</a:t>
            </a:r>
          </a:p>
          <a:p>
            <a:pPr>
              <a:lnSpc>
                <a:spcPct val="90000"/>
              </a:lnSpc>
            </a:pPr>
            <a:r>
              <a:rPr lang="en-US" altLang="en-US" sz="2400"/>
              <a:t>SSH, not Telnet</a:t>
            </a:r>
          </a:p>
          <a:p>
            <a:pPr lvl="1">
              <a:lnSpc>
                <a:spcPct val="90000"/>
              </a:lnSpc>
            </a:pPr>
            <a:r>
              <a:rPr lang="en-US" altLang="en-US" sz="2000"/>
              <a:t>Many people at CMU still use Telnet and send their password in the clear (use PuTTY instead!)</a:t>
            </a:r>
          </a:p>
          <a:p>
            <a:pPr lvl="1">
              <a:lnSpc>
                <a:spcPct val="90000"/>
              </a:lnSpc>
            </a:pPr>
            <a:r>
              <a:rPr lang="en-US" altLang="en-US" sz="2000"/>
              <a:t>Now that I have told you this, please do not exploit this information</a:t>
            </a:r>
          </a:p>
          <a:p>
            <a:pPr lvl="1">
              <a:lnSpc>
                <a:spcPct val="90000"/>
              </a:lnSpc>
            </a:pPr>
            <a:r>
              <a:rPr lang="en-US" altLang="en-US" sz="2000"/>
              <a:t>Packet sniffing is, by the way, prohibited by Computing Services</a:t>
            </a:r>
          </a:p>
          <a:p>
            <a:pPr>
              <a:lnSpc>
                <a:spcPct val="90000"/>
              </a:lnSpc>
            </a:pPr>
            <a:r>
              <a:rPr lang="en-US" altLang="en-US" sz="2400"/>
              <a:t>HTTP over SSL</a:t>
            </a:r>
          </a:p>
          <a:p>
            <a:pPr lvl="1">
              <a:lnSpc>
                <a:spcPct val="90000"/>
              </a:lnSpc>
            </a:pPr>
            <a:r>
              <a:rPr lang="en-US" altLang="en-US" sz="2000"/>
              <a:t>Especially when making purchases with credit cards!</a:t>
            </a:r>
          </a:p>
          <a:p>
            <a:pPr>
              <a:lnSpc>
                <a:spcPct val="90000"/>
              </a:lnSpc>
            </a:pPr>
            <a:r>
              <a:rPr lang="en-US" altLang="en-US" sz="2400"/>
              <a:t>SFTP, not FTP</a:t>
            </a:r>
          </a:p>
          <a:p>
            <a:pPr lvl="1">
              <a:lnSpc>
                <a:spcPct val="90000"/>
              </a:lnSpc>
            </a:pPr>
            <a:r>
              <a:rPr lang="en-US" altLang="en-US" sz="2000"/>
              <a:t>Unless you </a:t>
            </a:r>
            <a:r>
              <a:rPr lang="en-US" altLang="en-US" sz="2000" b="1" i="1" u="sng"/>
              <a:t>really</a:t>
            </a:r>
            <a:r>
              <a:rPr lang="en-US" altLang="en-US" sz="2000"/>
              <a:t> don’t care about the password or data</a:t>
            </a:r>
          </a:p>
          <a:p>
            <a:pPr lvl="1">
              <a:lnSpc>
                <a:spcPct val="90000"/>
              </a:lnSpc>
            </a:pPr>
            <a:r>
              <a:rPr lang="en-US" altLang="en-US" sz="2000"/>
              <a:t>Can also use KerbFTP (download from MyAndrew)</a:t>
            </a:r>
          </a:p>
          <a:p>
            <a:pPr>
              <a:lnSpc>
                <a:spcPct val="90000"/>
              </a:lnSpc>
            </a:pPr>
            <a:r>
              <a:rPr lang="en-US" altLang="en-US" sz="2400"/>
              <a:t>IPSec</a:t>
            </a:r>
          </a:p>
          <a:p>
            <a:pPr lvl="1">
              <a:lnSpc>
                <a:spcPct val="90000"/>
              </a:lnSpc>
            </a:pPr>
            <a:r>
              <a:rPr lang="en-US" altLang="en-US" sz="2000"/>
              <a:t>Provides network-layer confidentiality</a:t>
            </a:r>
          </a:p>
        </p:txBody>
      </p:sp>
    </p:spTree>
    <p:extLst>
      <p:ext uri="{BB962C8B-B14F-4D97-AF65-F5344CB8AC3E}">
        <p14:creationId xmlns:p14="http://schemas.microsoft.com/office/powerpoint/2010/main" val="2705686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55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553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5539">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553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553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553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553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65539">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5539">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655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a:t>How to interpret data packet from network packet </a:t>
            </a:r>
            <a:r>
              <a:rPr lang="en-US" dirty="0" err="1"/>
              <a:t>analyser</a:t>
            </a:r>
            <a:r>
              <a:rPr lang="en-US" dirty="0"/>
              <a:t>?</a:t>
            </a:r>
          </a:p>
          <a:p>
            <a:r>
              <a:rPr lang="en-US" dirty="0"/>
              <a:t>What are the risks of unencrypted data transmission?</a:t>
            </a:r>
          </a:p>
        </p:txBody>
      </p:sp>
    </p:spTree>
    <p:extLst>
      <p:ext uri="{BB962C8B-B14F-4D97-AF65-F5344CB8AC3E}">
        <p14:creationId xmlns:p14="http://schemas.microsoft.com/office/powerpoint/2010/main" val="26692237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127</TotalTime>
  <Words>481</Words>
  <Application>Microsoft Office PowerPoint</Application>
  <PresentationFormat>Widescreen</PresentationFormat>
  <Paragraphs>84</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Helvetica</vt:lpstr>
      <vt:lpstr>Times New Roman</vt:lpstr>
      <vt:lpstr>Celestial</vt:lpstr>
      <vt:lpstr>Basic SNIFFING Game</vt:lpstr>
      <vt:lpstr> Packet Sniffers</vt:lpstr>
      <vt:lpstr>TCP Packets</vt:lpstr>
      <vt:lpstr>TCP Segment</vt:lpstr>
      <vt:lpstr>Sniffing Types</vt:lpstr>
      <vt:lpstr>Packet Sniffing</vt:lpstr>
      <vt:lpstr>Packet Sniffing</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 Jin</dc:creator>
  <cp:lastModifiedBy>Ge Jin</cp:lastModifiedBy>
  <cp:revision>20</cp:revision>
  <dcterms:created xsi:type="dcterms:W3CDTF">2017-06-11T18:10:00Z</dcterms:created>
  <dcterms:modified xsi:type="dcterms:W3CDTF">2020-07-22T07:28:38Z</dcterms:modified>
</cp:coreProperties>
</file>